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0"/>
  </p:notesMasterIdLst>
  <p:sldIdLst>
    <p:sldId id="256" r:id="rId2"/>
    <p:sldId id="257" r:id="rId3"/>
    <p:sldId id="261" r:id="rId4"/>
    <p:sldId id="273" r:id="rId5"/>
    <p:sldId id="258" r:id="rId6"/>
    <p:sldId id="262" r:id="rId7"/>
    <p:sldId id="259" r:id="rId8"/>
    <p:sldId id="260" r:id="rId9"/>
    <p:sldId id="274" r:id="rId10"/>
    <p:sldId id="272" r:id="rId11"/>
    <p:sldId id="264" r:id="rId12"/>
    <p:sldId id="265" r:id="rId13"/>
    <p:sldId id="266" r:id="rId14"/>
    <p:sldId id="268" r:id="rId15"/>
    <p:sldId id="269" r:id="rId16"/>
    <p:sldId id="270" r:id="rId17"/>
    <p:sldId id="271" r:id="rId18"/>
    <p:sldId id="263" r:id="rId19"/>
  </p:sldIdLst>
  <p:sldSz cx="14630400" cy="8229600"/>
  <p:notesSz cx="8229600" cy="14630400"/>
  <p:embeddedFontLst>
    <p:embeddedFont>
      <p:font typeface="Alice" panose="020B0604020202020204" charset="0"/>
      <p:regular r:id="rId21"/>
    </p:embeddedFont>
    <p:embeddedFont>
      <p:font typeface="Lora" pitchFamily="2" charset="0"/>
      <p:regular r:id="rId22"/>
      <p:bold r:id="rId23"/>
      <p:italic r:id="rId24"/>
      <p:boldItalic r:id="rId25"/>
    </p:embeddedFont>
    <p:embeddedFont>
      <p:font typeface="Lora Bold" charset="0"/>
      <p:bold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6" d="100"/>
          <a:sy n="66" d="100"/>
        </p:scale>
        <p:origin x="72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13107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728436"/>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233E32"/>
                </a:solidFill>
                <a:latin typeface="Alice" pitchFamily="34" charset="0"/>
                <a:ea typeface="Alice" pitchFamily="34" charset="-122"/>
                <a:cs typeface="Alice" pitchFamily="34" charset="-120"/>
              </a:rPr>
              <a:t>Developmental Screening Mobile App: Parent Module</a:t>
            </a:r>
            <a:endParaRPr lang="en-US" sz="4450" dirty="0"/>
          </a:p>
        </p:txBody>
      </p:sp>
      <p:sp>
        <p:nvSpPr>
          <p:cNvPr id="4" name="Text 1"/>
          <p:cNvSpPr/>
          <p:nvPr/>
        </p:nvSpPr>
        <p:spPr>
          <a:xfrm>
            <a:off x="6280190" y="4486156"/>
            <a:ext cx="7556421" cy="362903"/>
          </a:xfrm>
          <a:prstGeom prst="rect">
            <a:avLst/>
          </a:prstGeom>
          <a:noFill/>
          <a:ln/>
        </p:spPr>
        <p:txBody>
          <a:bodyPr wrap="none" lIns="0" tIns="0" rIns="0" bIns="0" rtlCol="0" anchor="t"/>
          <a:lstStyle/>
          <a:p>
            <a:pPr marL="0" indent="0">
              <a:lnSpc>
                <a:spcPts val="2850"/>
              </a:lnSpc>
              <a:buNone/>
            </a:pPr>
            <a:r>
              <a:rPr lang="en-US" sz="1750" b="1" dirty="0">
                <a:solidFill>
                  <a:srgbClr val="2C2821"/>
                </a:solidFill>
                <a:latin typeface="Lora" pitchFamily="34" charset="0"/>
                <a:ea typeface="Lora" pitchFamily="34" charset="-122"/>
                <a:cs typeface="Lora" pitchFamily="34" charset="-120"/>
              </a:rPr>
              <a:t>Stack</a:t>
            </a:r>
            <a:r>
              <a:rPr lang="en-US" sz="1750" dirty="0">
                <a:solidFill>
                  <a:srgbClr val="2C2821"/>
                </a:solidFill>
                <a:latin typeface="Lora" pitchFamily="34" charset="0"/>
                <a:ea typeface="Lora" pitchFamily="34" charset="-122"/>
                <a:cs typeface="Lora" pitchFamily="34" charset="-120"/>
              </a:rPr>
              <a:t> : Python, Django Rest Framework</a:t>
            </a:r>
            <a:endParaRPr lang="en-US" sz="1750" dirty="0"/>
          </a:p>
        </p:txBody>
      </p:sp>
      <p:sp>
        <p:nvSpPr>
          <p:cNvPr id="5" name="Shape 2"/>
          <p:cNvSpPr/>
          <p:nvPr/>
        </p:nvSpPr>
        <p:spPr>
          <a:xfrm>
            <a:off x="6280190" y="5121116"/>
            <a:ext cx="362903" cy="362903"/>
          </a:xfrm>
          <a:prstGeom prst="roundRect">
            <a:avLst>
              <a:gd name="adj" fmla="val 25194296"/>
            </a:avLst>
          </a:prstGeom>
          <a:noFill/>
          <a:ln w="7620">
            <a:solidFill>
              <a:srgbClr val="FFFFFF"/>
            </a:solidFill>
            <a:prstDash val="solid"/>
          </a:ln>
        </p:spPr>
      </p:sp>
      <p:pic>
        <p:nvPicPr>
          <p:cNvPr id="6" name="Image 1" descr="preencoded.png"/>
          <p:cNvPicPr>
            <a:picLocks noChangeAspect="1"/>
          </p:cNvPicPr>
          <p:nvPr/>
        </p:nvPicPr>
        <p:blipFill>
          <a:blip r:embed="rId4"/>
          <a:stretch>
            <a:fillRect/>
          </a:stretch>
        </p:blipFill>
        <p:spPr>
          <a:xfrm>
            <a:off x="6287810" y="5128736"/>
            <a:ext cx="347663" cy="347663"/>
          </a:xfrm>
          <a:prstGeom prst="rect">
            <a:avLst/>
          </a:prstGeom>
        </p:spPr>
      </p:pic>
      <p:sp>
        <p:nvSpPr>
          <p:cNvPr id="7" name="Text 3"/>
          <p:cNvSpPr/>
          <p:nvPr/>
        </p:nvSpPr>
        <p:spPr>
          <a:xfrm>
            <a:off x="6756440" y="5104209"/>
            <a:ext cx="2655451" cy="396835"/>
          </a:xfrm>
          <a:prstGeom prst="rect">
            <a:avLst/>
          </a:prstGeom>
          <a:noFill/>
          <a:ln/>
        </p:spPr>
        <p:txBody>
          <a:bodyPr wrap="none" lIns="0" tIns="0" rIns="0" bIns="0" rtlCol="0" anchor="t"/>
          <a:lstStyle/>
          <a:p>
            <a:pPr marL="0" indent="0" algn="l">
              <a:lnSpc>
                <a:spcPts val="3100"/>
              </a:lnSpc>
              <a:buNone/>
            </a:pPr>
            <a:r>
              <a:rPr lang="en-US" sz="2200" b="1" dirty="0">
                <a:solidFill>
                  <a:srgbClr val="2C2821"/>
                </a:solidFill>
                <a:latin typeface="Lora Bold" pitchFamily="34" charset="0"/>
                <a:ea typeface="Lora Bold" pitchFamily="34" charset="-122"/>
                <a:cs typeface="Lora Bold" pitchFamily="34" charset="-120"/>
              </a:rPr>
              <a:t>by Priya Ammu Reji</a:t>
            </a:r>
            <a:endParaRPr lang="en-US" sz="2200" dirty="0"/>
          </a:p>
        </p:txBody>
      </p:sp>
      <p:sp>
        <p:nvSpPr>
          <p:cNvPr id="10" name="Rectangle 9">
            <a:extLst>
              <a:ext uri="{FF2B5EF4-FFF2-40B4-BE49-F238E27FC236}">
                <a16:creationId xmlns:a16="http://schemas.microsoft.com/office/drawing/2014/main" id="{9B39A556-845E-D4EC-ED46-C9FE526CD6DE}"/>
              </a:ext>
            </a:extLst>
          </p:cNvPr>
          <p:cNvSpPr/>
          <p:nvPr/>
        </p:nvSpPr>
        <p:spPr>
          <a:xfrm>
            <a:off x="12887487" y="7739375"/>
            <a:ext cx="1678329" cy="362903"/>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E529A19-4A48-D6E1-4DDB-5B2A34CBA0AB}"/>
              </a:ext>
            </a:extLst>
          </p:cNvPr>
          <p:cNvPicPr>
            <a:picLocks noChangeAspect="1"/>
          </p:cNvPicPr>
          <p:nvPr/>
        </p:nvPicPr>
        <p:blipFill>
          <a:blip r:embed="rId2"/>
          <a:stretch>
            <a:fillRect/>
          </a:stretch>
        </p:blipFill>
        <p:spPr>
          <a:xfrm>
            <a:off x="0" y="0"/>
            <a:ext cx="14630400" cy="8229600"/>
          </a:xfrm>
          <a:prstGeom prst="rect">
            <a:avLst/>
          </a:prstGeom>
        </p:spPr>
      </p:pic>
    </p:spTree>
    <p:extLst>
      <p:ext uri="{BB962C8B-B14F-4D97-AF65-F5344CB8AC3E}">
        <p14:creationId xmlns:p14="http://schemas.microsoft.com/office/powerpoint/2010/main" val="34187169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E9C8705-01E1-BFE3-5BF3-F492635F29FC}"/>
              </a:ext>
            </a:extLst>
          </p:cNvPr>
          <p:cNvSpPr/>
          <p:nvPr/>
        </p:nvSpPr>
        <p:spPr>
          <a:xfrm>
            <a:off x="12894197" y="7766613"/>
            <a:ext cx="1574157" cy="34724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3" name="Table 2">
            <a:extLst>
              <a:ext uri="{FF2B5EF4-FFF2-40B4-BE49-F238E27FC236}">
                <a16:creationId xmlns:a16="http://schemas.microsoft.com/office/drawing/2014/main" id="{6D9A9089-E44A-D305-63D6-8F30C433C806}"/>
              </a:ext>
            </a:extLst>
          </p:cNvPr>
          <p:cNvGraphicFramePr>
            <a:graphicFrameLocks noGrp="1"/>
          </p:cNvGraphicFramePr>
          <p:nvPr>
            <p:extLst>
              <p:ext uri="{D42A27DB-BD31-4B8C-83A1-F6EECF244321}">
                <p14:modId xmlns:p14="http://schemas.microsoft.com/office/powerpoint/2010/main" val="1719595260"/>
              </p:ext>
            </p:extLst>
          </p:nvPr>
        </p:nvGraphicFramePr>
        <p:xfrm>
          <a:off x="1774656" y="2335296"/>
          <a:ext cx="8987591" cy="4857368"/>
        </p:xfrm>
        <a:graphic>
          <a:graphicData uri="http://schemas.openxmlformats.org/drawingml/2006/table">
            <a:tbl>
              <a:tblPr firstRow="1" firstCol="1" lastRow="1" lastCol="1" bandRow="1" bandCol="1"/>
              <a:tblGrid>
                <a:gridCol w="2277239">
                  <a:extLst>
                    <a:ext uri="{9D8B030D-6E8A-4147-A177-3AD203B41FA5}">
                      <a16:colId xmlns:a16="http://schemas.microsoft.com/office/drawing/2014/main" val="261376092"/>
                    </a:ext>
                  </a:extLst>
                </a:gridCol>
                <a:gridCol w="2236784">
                  <a:extLst>
                    <a:ext uri="{9D8B030D-6E8A-4147-A177-3AD203B41FA5}">
                      <a16:colId xmlns:a16="http://schemas.microsoft.com/office/drawing/2014/main" val="880165124"/>
                    </a:ext>
                  </a:extLst>
                </a:gridCol>
                <a:gridCol w="2236784">
                  <a:extLst>
                    <a:ext uri="{9D8B030D-6E8A-4147-A177-3AD203B41FA5}">
                      <a16:colId xmlns:a16="http://schemas.microsoft.com/office/drawing/2014/main" val="983122999"/>
                    </a:ext>
                  </a:extLst>
                </a:gridCol>
                <a:gridCol w="2236784">
                  <a:extLst>
                    <a:ext uri="{9D8B030D-6E8A-4147-A177-3AD203B41FA5}">
                      <a16:colId xmlns:a16="http://schemas.microsoft.com/office/drawing/2014/main" val="2268438632"/>
                    </a:ext>
                  </a:extLst>
                </a:gridCol>
              </a:tblGrid>
              <a:tr h="478559">
                <a:tc>
                  <a:txBody>
                    <a:bodyPr/>
                    <a:lstStyle/>
                    <a:p>
                      <a:pPr marL="6985" marR="2540" algn="ctr">
                        <a:spcBef>
                          <a:spcPts val="40"/>
                        </a:spcBef>
                        <a:buNone/>
                      </a:pPr>
                      <a:endParaRPr lang="en-US" sz="1600" dirty="0">
                        <a:effectLst/>
                      </a:endParaRPr>
                    </a:p>
                    <a:p>
                      <a:pPr marL="6985" marR="2540" algn="ctr">
                        <a:spcBef>
                          <a:spcPts val="40"/>
                        </a:spcBef>
                        <a:buNone/>
                      </a:pPr>
                      <a:r>
                        <a:rPr lang="en-US" sz="1600" b="1" dirty="0">
                          <a:effectLst/>
                        </a:rPr>
                        <a:t>FIELD </a:t>
                      </a:r>
                      <a:r>
                        <a:rPr lang="en-US" sz="1600" b="1" spc="-20" dirty="0">
                          <a:effectLst/>
                        </a:rPr>
                        <a:t>NAME</a:t>
                      </a:r>
                      <a:endParaRPr lang="en-IN" sz="16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marR="1270" algn="ctr">
                        <a:spcBef>
                          <a:spcPts val="45"/>
                        </a:spcBef>
                        <a:buNone/>
                      </a:pPr>
                      <a:endParaRPr lang="en-US" sz="1600" dirty="0">
                        <a:effectLst/>
                      </a:endParaRPr>
                    </a:p>
                    <a:p>
                      <a:pPr marL="5715" marR="1270" algn="ctr">
                        <a:spcBef>
                          <a:spcPts val="45"/>
                        </a:spcBef>
                        <a:buNone/>
                      </a:pPr>
                      <a:r>
                        <a:rPr lang="en-US" sz="1600" b="1" dirty="0">
                          <a:effectLst/>
                        </a:rPr>
                        <a:t>DATA</a:t>
                      </a:r>
                      <a:r>
                        <a:rPr lang="en-US" sz="1600" b="1" spc="5" dirty="0">
                          <a:effectLst/>
                        </a:rPr>
                        <a:t> </a:t>
                      </a:r>
                      <a:r>
                        <a:rPr lang="en-US" sz="1600" b="1" spc="-20" dirty="0">
                          <a:effectLst/>
                        </a:rPr>
                        <a:t>TYPE</a:t>
                      </a:r>
                      <a:endParaRPr lang="en-IN" sz="16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marR="635" algn="ctr">
                        <a:spcBef>
                          <a:spcPts val="45"/>
                        </a:spcBef>
                        <a:buNone/>
                      </a:pPr>
                      <a:endParaRPr lang="en-US" sz="1600" spc="-10" dirty="0">
                        <a:effectLst/>
                      </a:endParaRPr>
                    </a:p>
                    <a:p>
                      <a:pPr marL="5715" marR="635" algn="ctr">
                        <a:spcBef>
                          <a:spcPts val="45"/>
                        </a:spcBef>
                        <a:buNone/>
                      </a:pPr>
                      <a:r>
                        <a:rPr lang="en-US" sz="1600" b="1" spc="-10" dirty="0">
                          <a:effectLst/>
                        </a:rPr>
                        <a:t>DESCRIPTION</a:t>
                      </a:r>
                      <a:endParaRPr lang="en-IN" sz="16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marR="635" algn="ctr">
                        <a:spcBef>
                          <a:spcPts val="45"/>
                        </a:spcBef>
                        <a:buNone/>
                      </a:pPr>
                      <a:endParaRPr lang="en-US" sz="1600" spc="-10" dirty="0">
                        <a:effectLst/>
                      </a:endParaRPr>
                    </a:p>
                    <a:p>
                      <a:pPr marL="5715" marR="635" algn="ctr">
                        <a:spcBef>
                          <a:spcPts val="45"/>
                        </a:spcBef>
                        <a:buNone/>
                      </a:pPr>
                      <a:r>
                        <a:rPr lang="en-US" sz="1600" b="1" spc="-10" dirty="0">
                          <a:effectLst/>
                        </a:rPr>
                        <a:t>CONSTRAINTS</a:t>
                      </a:r>
                      <a:endParaRPr lang="en-IN" sz="16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847739854"/>
                  </a:ext>
                </a:extLst>
              </a:tr>
              <a:tr h="478559">
                <a:tc>
                  <a:txBody>
                    <a:bodyPr/>
                    <a:lstStyle/>
                    <a:p>
                      <a:pPr marL="6985" marR="635" algn="ctr">
                        <a:spcBef>
                          <a:spcPts val="40"/>
                        </a:spcBef>
                        <a:buNone/>
                      </a:pPr>
                      <a:r>
                        <a:rPr lang="en-US" sz="1600" spc="-25" dirty="0">
                          <a:effectLst/>
                        </a:rPr>
                        <a:t>id</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marR="635" algn="ctr">
                        <a:spcBef>
                          <a:spcPts val="40"/>
                        </a:spcBef>
                        <a:buNone/>
                      </a:pPr>
                      <a:r>
                        <a:rPr lang="en-US" sz="1600" spc="-10" dirty="0">
                          <a:effectLst/>
                        </a:rPr>
                        <a:t>UUID</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algn="ctr">
                        <a:spcBef>
                          <a:spcPts val="40"/>
                        </a:spcBef>
                        <a:buNone/>
                      </a:pPr>
                      <a:r>
                        <a:rPr lang="en-US" sz="1600" dirty="0">
                          <a:effectLst/>
                        </a:rPr>
                        <a:t>Unique</a:t>
                      </a:r>
                      <a:r>
                        <a:rPr lang="en-US" sz="1600" spc="-5" dirty="0">
                          <a:effectLst/>
                        </a:rPr>
                        <a:t> </a:t>
                      </a:r>
                      <a:r>
                        <a:rPr lang="en-US" sz="1600" spc="-10" dirty="0">
                          <a:effectLst/>
                        </a:rPr>
                        <a:t>Identifier</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algn="ctr">
                        <a:spcBef>
                          <a:spcPts val="40"/>
                        </a:spcBef>
                        <a:buNone/>
                      </a:pPr>
                      <a:endParaRPr lang="en-US" sz="1600" dirty="0">
                        <a:effectLst/>
                      </a:endParaRPr>
                    </a:p>
                    <a:p>
                      <a:pPr marL="5715" algn="ctr">
                        <a:spcBef>
                          <a:spcPts val="40"/>
                        </a:spcBef>
                        <a:buNone/>
                      </a:pPr>
                      <a:r>
                        <a:rPr lang="en-US" sz="1600" dirty="0">
                          <a:effectLst/>
                        </a:rPr>
                        <a:t>Primary  Key</a:t>
                      </a:r>
                      <a:endParaRPr lang="en-IN" sz="16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451377504"/>
                  </a:ext>
                </a:extLst>
              </a:tr>
              <a:tr h="648588">
                <a:tc>
                  <a:txBody>
                    <a:bodyPr/>
                    <a:lstStyle/>
                    <a:p>
                      <a:pPr marL="6985" marR="1905" algn="ctr">
                        <a:spcBef>
                          <a:spcPts val="45"/>
                        </a:spcBef>
                        <a:buNone/>
                      </a:pPr>
                      <a:r>
                        <a:rPr lang="en-US" sz="1600" spc="-10" dirty="0" err="1">
                          <a:effectLst/>
                        </a:rPr>
                        <a:t>parent_id</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algn="ctr">
                        <a:spcBef>
                          <a:spcPts val="45"/>
                        </a:spcBef>
                        <a:buNone/>
                      </a:pPr>
                      <a:r>
                        <a:rPr lang="en-US" sz="1600" spc="-10">
                          <a:effectLst/>
                        </a:rPr>
                        <a:t>UUID</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algn="ctr">
                        <a:spcBef>
                          <a:spcPts val="45"/>
                        </a:spcBef>
                        <a:buNone/>
                      </a:pPr>
                      <a:r>
                        <a:rPr lang="en-US" sz="1600">
                          <a:effectLst/>
                        </a:rPr>
                        <a:t>Reference to the parent (CustomUser)</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algn="ctr">
                        <a:spcBef>
                          <a:spcPts val="45"/>
                        </a:spcBef>
                        <a:buNone/>
                      </a:pPr>
                      <a:endParaRPr lang="en-US" sz="1600" dirty="0">
                        <a:effectLst/>
                      </a:endParaRPr>
                    </a:p>
                    <a:p>
                      <a:pPr marL="5715" algn="ctr">
                        <a:spcBef>
                          <a:spcPts val="45"/>
                        </a:spcBef>
                        <a:buNone/>
                      </a:pPr>
                      <a:r>
                        <a:rPr lang="en-US" sz="1600" dirty="0">
                          <a:effectLst/>
                        </a:rPr>
                        <a:t>Foreign Key</a:t>
                      </a:r>
                      <a:endParaRPr lang="en-IN" sz="16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476589769"/>
                  </a:ext>
                </a:extLst>
              </a:tr>
              <a:tr h="478559">
                <a:tc>
                  <a:txBody>
                    <a:bodyPr/>
                    <a:lstStyle/>
                    <a:p>
                      <a:pPr marL="6985" algn="ctr">
                        <a:spcBef>
                          <a:spcPts val="40"/>
                        </a:spcBef>
                        <a:buNone/>
                      </a:pPr>
                      <a:r>
                        <a:rPr lang="en-US" sz="1600" spc="-10" dirty="0" err="1">
                          <a:effectLst/>
                        </a:rPr>
                        <a:t>age_group_id</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algn="ctr">
                        <a:spcBef>
                          <a:spcPts val="40"/>
                        </a:spcBef>
                        <a:buNone/>
                      </a:pPr>
                      <a:r>
                        <a:rPr lang="en-US" sz="1600" spc="-10">
                          <a:effectLst/>
                        </a:rPr>
                        <a:t>UUID</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marR="635" algn="ctr">
                        <a:spcBef>
                          <a:spcPts val="40"/>
                        </a:spcBef>
                        <a:buNone/>
                      </a:pPr>
                      <a:r>
                        <a:rPr lang="en-US" sz="1600">
                          <a:effectLst/>
                        </a:rPr>
                        <a:t>Reference to the child's age group</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marR="635" algn="ctr">
                        <a:spcBef>
                          <a:spcPts val="40"/>
                        </a:spcBef>
                        <a:buNone/>
                      </a:pPr>
                      <a:endParaRPr lang="en-US" sz="1600" dirty="0">
                        <a:effectLst/>
                      </a:endParaRPr>
                    </a:p>
                    <a:p>
                      <a:pPr marL="5715" marR="635" algn="ctr">
                        <a:spcBef>
                          <a:spcPts val="40"/>
                        </a:spcBef>
                        <a:buNone/>
                      </a:pPr>
                      <a:r>
                        <a:rPr lang="en-US" sz="1600" dirty="0">
                          <a:effectLst/>
                        </a:rPr>
                        <a:t>Foreign Key</a:t>
                      </a:r>
                      <a:endParaRPr lang="en-IN" sz="16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441726984"/>
                  </a:ext>
                </a:extLst>
              </a:tr>
              <a:tr h="499953">
                <a:tc>
                  <a:txBody>
                    <a:bodyPr/>
                    <a:lstStyle/>
                    <a:p>
                      <a:pPr marL="6985" marR="3175" algn="ctr">
                        <a:spcBef>
                          <a:spcPts val="95"/>
                        </a:spcBef>
                        <a:buNone/>
                      </a:pPr>
                      <a:r>
                        <a:rPr lang="en-US" sz="1600" spc="-10" dirty="0" err="1">
                          <a:effectLst/>
                        </a:rPr>
                        <a:t>first_name</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algn="ctr">
                        <a:spcBef>
                          <a:spcPts val="95"/>
                        </a:spcBef>
                        <a:buNone/>
                      </a:pPr>
                      <a:r>
                        <a:rPr lang="en-US" sz="1600" spc="-10">
                          <a:effectLst/>
                        </a:rPr>
                        <a:t>VARCHAR</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algn="ctr">
                        <a:spcBef>
                          <a:spcPts val="95"/>
                        </a:spcBef>
                        <a:buNone/>
                      </a:pPr>
                      <a:r>
                        <a:rPr lang="en-US" sz="1600">
                          <a:effectLst/>
                        </a:rPr>
                        <a:t>First name of the child</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algn="ctr">
                        <a:spcBef>
                          <a:spcPts val="95"/>
                        </a:spcBef>
                        <a:buNone/>
                      </a:pPr>
                      <a:endParaRPr lang="en-US" sz="1600" dirty="0">
                        <a:effectLst/>
                      </a:endParaRPr>
                    </a:p>
                    <a:p>
                      <a:pPr marL="5715" algn="ctr">
                        <a:spcBef>
                          <a:spcPts val="95"/>
                        </a:spcBef>
                        <a:buNone/>
                      </a:pPr>
                      <a:r>
                        <a:rPr lang="en-US" sz="1600" dirty="0">
                          <a:effectLst/>
                        </a:rPr>
                        <a:t>Not Null</a:t>
                      </a:r>
                      <a:endParaRPr lang="en-IN" sz="16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678151293"/>
                  </a:ext>
                </a:extLst>
              </a:tr>
              <a:tr h="499953">
                <a:tc>
                  <a:txBody>
                    <a:bodyPr/>
                    <a:lstStyle/>
                    <a:p>
                      <a:pPr marL="6985" marR="3175" algn="ctr">
                        <a:spcBef>
                          <a:spcPts val="95"/>
                        </a:spcBef>
                        <a:buNone/>
                      </a:pPr>
                      <a:r>
                        <a:rPr lang="en-US" sz="1600" spc="-10">
                          <a:effectLst/>
                        </a:rPr>
                        <a:t>last_name</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algn="ctr">
                        <a:spcBef>
                          <a:spcPts val="95"/>
                        </a:spcBef>
                        <a:buNone/>
                      </a:pPr>
                      <a:r>
                        <a:rPr lang="en-US" sz="1600" spc="-10">
                          <a:effectLst/>
                        </a:rPr>
                        <a:t>VARCHAR</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algn="ctr">
                        <a:spcBef>
                          <a:spcPts val="95"/>
                        </a:spcBef>
                        <a:buNone/>
                      </a:pPr>
                      <a:r>
                        <a:rPr lang="en-US" sz="1600">
                          <a:effectLst/>
                        </a:rPr>
                        <a:t>Last name of the child</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algn="ctr">
                        <a:spcBef>
                          <a:spcPts val="95"/>
                        </a:spcBef>
                        <a:buNone/>
                      </a:pPr>
                      <a:endParaRPr lang="en-US" sz="1600" dirty="0">
                        <a:effectLst/>
                      </a:endParaRPr>
                    </a:p>
                    <a:p>
                      <a:pPr marL="5715" algn="ctr">
                        <a:spcBef>
                          <a:spcPts val="95"/>
                        </a:spcBef>
                        <a:buNone/>
                      </a:pPr>
                      <a:r>
                        <a:rPr lang="en-US" sz="1600" dirty="0">
                          <a:effectLst/>
                        </a:rPr>
                        <a:t>Not Null</a:t>
                      </a:r>
                      <a:endParaRPr lang="en-IN" sz="16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743857862"/>
                  </a:ext>
                </a:extLst>
              </a:tr>
              <a:tr h="499953">
                <a:tc>
                  <a:txBody>
                    <a:bodyPr/>
                    <a:lstStyle/>
                    <a:p>
                      <a:pPr marL="6985" marR="3175" algn="ctr">
                        <a:spcBef>
                          <a:spcPts val="95"/>
                        </a:spcBef>
                        <a:buNone/>
                      </a:pPr>
                      <a:r>
                        <a:rPr lang="en-US" sz="1600" spc="-10" dirty="0">
                          <a:effectLst/>
                        </a:rPr>
                        <a:t>dob</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algn="ctr">
                        <a:spcBef>
                          <a:spcPts val="95"/>
                        </a:spcBef>
                        <a:buNone/>
                      </a:pPr>
                      <a:r>
                        <a:rPr lang="en-US" sz="1600" spc="-10">
                          <a:effectLst/>
                        </a:rPr>
                        <a:t>DATE</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algn="ctr">
                        <a:spcBef>
                          <a:spcPts val="95"/>
                        </a:spcBef>
                        <a:buNone/>
                      </a:pPr>
                      <a:r>
                        <a:rPr lang="en-US" sz="1600">
                          <a:effectLst/>
                        </a:rPr>
                        <a:t>Date of birth of the child</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algn="ctr">
                        <a:spcBef>
                          <a:spcPts val="95"/>
                        </a:spcBef>
                        <a:buNone/>
                      </a:pPr>
                      <a:endParaRPr lang="en-US" sz="1600" dirty="0">
                        <a:effectLst/>
                      </a:endParaRPr>
                    </a:p>
                    <a:p>
                      <a:pPr marL="5715" algn="ctr">
                        <a:spcBef>
                          <a:spcPts val="95"/>
                        </a:spcBef>
                        <a:buNone/>
                      </a:pPr>
                      <a:r>
                        <a:rPr lang="en-US" sz="1600" dirty="0">
                          <a:effectLst/>
                        </a:rPr>
                        <a:t>Not Null</a:t>
                      </a:r>
                      <a:endParaRPr lang="en-IN" sz="16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117220974"/>
                  </a:ext>
                </a:extLst>
              </a:tr>
              <a:tr h="470519">
                <a:tc>
                  <a:txBody>
                    <a:bodyPr/>
                    <a:lstStyle/>
                    <a:p>
                      <a:pPr marL="6985" marR="3175" algn="ctr">
                        <a:spcBef>
                          <a:spcPts val="95"/>
                        </a:spcBef>
                        <a:buNone/>
                      </a:pPr>
                      <a:r>
                        <a:rPr lang="en-US" sz="1600" spc="-10" dirty="0">
                          <a:effectLst/>
                        </a:rPr>
                        <a:t>gender</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algn="ctr">
                        <a:spcBef>
                          <a:spcPts val="95"/>
                        </a:spcBef>
                        <a:buNone/>
                      </a:pPr>
                      <a:r>
                        <a:rPr lang="en-US" sz="1600" spc="-10" dirty="0">
                          <a:effectLst/>
                        </a:rPr>
                        <a:t>VARCHAR</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algn="ctr">
                        <a:spcBef>
                          <a:spcPts val="95"/>
                        </a:spcBef>
                        <a:buNone/>
                      </a:pPr>
                      <a:r>
                        <a:rPr lang="en-US" sz="1600" dirty="0">
                          <a:effectLst/>
                        </a:rPr>
                        <a:t>Gender of the child</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algn="ctr">
                        <a:spcBef>
                          <a:spcPts val="95"/>
                        </a:spcBef>
                        <a:buNone/>
                      </a:pPr>
                      <a:endParaRPr lang="en-US" sz="1600" dirty="0">
                        <a:effectLst/>
                      </a:endParaRPr>
                    </a:p>
                    <a:p>
                      <a:pPr marL="5715" algn="ctr">
                        <a:spcBef>
                          <a:spcPts val="95"/>
                        </a:spcBef>
                        <a:buNone/>
                      </a:pPr>
                      <a:r>
                        <a:rPr lang="en-US" sz="1600" dirty="0">
                          <a:effectLst/>
                        </a:rPr>
                        <a:t>Check (Male/Female/Others)</a:t>
                      </a:r>
                      <a:endParaRPr lang="en-IN" sz="16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384072831"/>
                  </a:ext>
                </a:extLst>
              </a:tr>
              <a:tr h="499953">
                <a:tc>
                  <a:txBody>
                    <a:bodyPr/>
                    <a:lstStyle/>
                    <a:p>
                      <a:pPr marL="6985" marR="3175" algn="ctr">
                        <a:spcBef>
                          <a:spcPts val="95"/>
                        </a:spcBef>
                        <a:buNone/>
                      </a:pPr>
                      <a:r>
                        <a:rPr lang="en-US" sz="1600" spc="-10" dirty="0" err="1">
                          <a:effectLst/>
                        </a:rPr>
                        <a:t>profile_pic</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algn="ctr">
                        <a:spcBef>
                          <a:spcPts val="95"/>
                        </a:spcBef>
                        <a:buNone/>
                      </a:pPr>
                      <a:endParaRPr lang="en-US" sz="1600" spc="-10" dirty="0">
                        <a:effectLst/>
                      </a:endParaRPr>
                    </a:p>
                    <a:p>
                      <a:pPr marL="5715" algn="ctr">
                        <a:spcBef>
                          <a:spcPts val="95"/>
                        </a:spcBef>
                        <a:buNone/>
                      </a:pPr>
                      <a:r>
                        <a:rPr lang="en-US" sz="1600" spc="-10" dirty="0">
                          <a:effectLst/>
                        </a:rPr>
                        <a:t>TEXT</a:t>
                      </a:r>
                      <a:endParaRPr lang="en-IN" sz="16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algn="ctr">
                        <a:spcBef>
                          <a:spcPts val="95"/>
                        </a:spcBef>
                        <a:buNone/>
                      </a:pPr>
                      <a:r>
                        <a:rPr lang="en-US" sz="1600" dirty="0">
                          <a:effectLst/>
                        </a:rPr>
                        <a:t>URL of the child's profile picture</a:t>
                      </a:r>
                      <a:endParaRPr lang="en-IN" sz="16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715" algn="ctr">
                        <a:spcBef>
                          <a:spcPts val="95"/>
                        </a:spcBef>
                        <a:buNone/>
                      </a:pPr>
                      <a:endParaRPr lang="en-US" sz="1600" b="0" dirty="0">
                        <a:effectLst/>
                      </a:endParaRPr>
                    </a:p>
                    <a:p>
                      <a:pPr marL="5715" algn="ctr">
                        <a:spcBef>
                          <a:spcPts val="95"/>
                        </a:spcBef>
                        <a:buNone/>
                      </a:pPr>
                      <a:r>
                        <a:rPr lang="en-US" sz="1600" dirty="0">
                          <a:effectLst/>
                        </a:rPr>
                        <a:t>Nullable</a:t>
                      </a:r>
                      <a:endParaRPr lang="en-IN" sz="16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5900607"/>
                  </a:ext>
                </a:extLst>
              </a:tr>
            </a:tbl>
          </a:graphicData>
        </a:graphic>
      </p:graphicFrame>
      <p:sp>
        <p:nvSpPr>
          <p:cNvPr id="4" name="Rectangle 1">
            <a:extLst>
              <a:ext uri="{FF2B5EF4-FFF2-40B4-BE49-F238E27FC236}">
                <a16:creationId xmlns:a16="http://schemas.microsoft.com/office/drawing/2014/main" id="{73D2485E-7DC6-4A57-35FD-058D729A4F2E}"/>
              </a:ext>
            </a:extLst>
          </p:cNvPr>
          <p:cNvSpPr>
            <a:spLocks noChangeArrowheads="1"/>
          </p:cNvSpPr>
          <p:nvPr/>
        </p:nvSpPr>
        <p:spPr bwMode="auto">
          <a:xfrm>
            <a:off x="-199229" y="2394869"/>
            <a:ext cx="2591016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sp>
        <p:nvSpPr>
          <p:cNvPr id="5" name="TextBox 4">
            <a:extLst>
              <a:ext uri="{FF2B5EF4-FFF2-40B4-BE49-F238E27FC236}">
                <a16:creationId xmlns:a16="http://schemas.microsoft.com/office/drawing/2014/main" id="{8264D968-D8A7-1D2A-26DF-3052EBF63A99}"/>
              </a:ext>
            </a:extLst>
          </p:cNvPr>
          <p:cNvSpPr txBox="1"/>
          <p:nvPr/>
        </p:nvSpPr>
        <p:spPr>
          <a:xfrm>
            <a:off x="2719137" y="1504085"/>
            <a:ext cx="5751095" cy="523220"/>
          </a:xfrm>
          <a:prstGeom prst="rect">
            <a:avLst/>
          </a:prstGeom>
          <a:noFill/>
        </p:spPr>
        <p:txBody>
          <a:bodyPr wrap="square" rtlCol="0">
            <a:spAutoFit/>
          </a:bodyPr>
          <a:lstStyle/>
          <a:p>
            <a:r>
              <a:rPr lang="en-IN" sz="2800" dirty="0">
                <a:latin typeface="Alice" panose="020B0604020202020204" charset="0"/>
                <a:ea typeface="Alice" panose="020B0604020202020204" charset="0"/>
              </a:rPr>
              <a:t>Table_name : parent_child</a:t>
            </a:r>
          </a:p>
        </p:txBody>
      </p:sp>
      <p:sp>
        <p:nvSpPr>
          <p:cNvPr id="6" name="TextBox 5">
            <a:extLst>
              <a:ext uri="{FF2B5EF4-FFF2-40B4-BE49-F238E27FC236}">
                <a16:creationId xmlns:a16="http://schemas.microsoft.com/office/drawing/2014/main" id="{2F1364EE-D7A8-ADDC-7344-2F271850DADD}"/>
              </a:ext>
            </a:extLst>
          </p:cNvPr>
          <p:cNvSpPr txBox="1"/>
          <p:nvPr/>
        </p:nvSpPr>
        <p:spPr>
          <a:xfrm>
            <a:off x="4704347" y="613301"/>
            <a:ext cx="5474368" cy="523220"/>
          </a:xfrm>
          <a:prstGeom prst="rect">
            <a:avLst/>
          </a:prstGeom>
          <a:noFill/>
        </p:spPr>
        <p:txBody>
          <a:bodyPr wrap="square" rtlCol="0">
            <a:spAutoFit/>
          </a:bodyPr>
          <a:lstStyle/>
          <a:p>
            <a:r>
              <a:rPr lang="en-IN" sz="2800" dirty="0">
                <a:latin typeface="Alice" panose="020B0604020202020204" charset="0"/>
                <a:ea typeface="Alice" panose="020B0604020202020204" charset="0"/>
              </a:rPr>
              <a:t>Database : Screening_app</a:t>
            </a:r>
          </a:p>
        </p:txBody>
      </p:sp>
    </p:spTree>
    <p:extLst>
      <p:ext uri="{BB962C8B-B14F-4D97-AF65-F5344CB8AC3E}">
        <p14:creationId xmlns:p14="http://schemas.microsoft.com/office/powerpoint/2010/main" val="4076007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211E004-CD4F-CC27-A16D-B28F09349127}"/>
              </a:ext>
            </a:extLst>
          </p:cNvPr>
          <p:cNvSpPr/>
          <p:nvPr/>
        </p:nvSpPr>
        <p:spPr>
          <a:xfrm>
            <a:off x="12778451" y="7697165"/>
            <a:ext cx="1759352" cy="43983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4" name="Table 3">
            <a:extLst>
              <a:ext uri="{FF2B5EF4-FFF2-40B4-BE49-F238E27FC236}">
                <a16:creationId xmlns:a16="http://schemas.microsoft.com/office/drawing/2014/main" id="{43DD8CC0-0041-49B3-0B3D-4324B4F0F834}"/>
              </a:ext>
            </a:extLst>
          </p:cNvPr>
          <p:cNvGraphicFramePr>
            <a:graphicFrameLocks noGrp="1"/>
          </p:cNvGraphicFramePr>
          <p:nvPr>
            <p:extLst>
              <p:ext uri="{D42A27DB-BD31-4B8C-83A1-F6EECF244321}">
                <p14:modId xmlns:p14="http://schemas.microsoft.com/office/powerpoint/2010/main" val="3931330065"/>
              </p:ext>
            </p:extLst>
          </p:nvPr>
        </p:nvGraphicFramePr>
        <p:xfrm>
          <a:off x="254643" y="1354240"/>
          <a:ext cx="10098688" cy="2503728"/>
        </p:xfrm>
        <a:graphic>
          <a:graphicData uri="http://schemas.openxmlformats.org/drawingml/2006/table">
            <a:tbl>
              <a:tblPr firstRow="1" firstCol="1" bandRow="1">
                <a:tableStyleId>{5940675A-B579-460E-94D1-54222C63F5DA}</a:tableStyleId>
              </a:tblPr>
              <a:tblGrid>
                <a:gridCol w="2000800">
                  <a:extLst>
                    <a:ext uri="{9D8B030D-6E8A-4147-A177-3AD203B41FA5}">
                      <a16:colId xmlns:a16="http://schemas.microsoft.com/office/drawing/2014/main" val="631774105"/>
                    </a:ext>
                  </a:extLst>
                </a:gridCol>
                <a:gridCol w="2024472">
                  <a:extLst>
                    <a:ext uri="{9D8B030D-6E8A-4147-A177-3AD203B41FA5}">
                      <a16:colId xmlns:a16="http://schemas.microsoft.com/office/drawing/2014/main" val="457507648"/>
                    </a:ext>
                  </a:extLst>
                </a:gridCol>
                <a:gridCol w="2024472">
                  <a:extLst>
                    <a:ext uri="{9D8B030D-6E8A-4147-A177-3AD203B41FA5}">
                      <a16:colId xmlns:a16="http://schemas.microsoft.com/office/drawing/2014/main" val="1355262810"/>
                    </a:ext>
                  </a:extLst>
                </a:gridCol>
                <a:gridCol w="2024472">
                  <a:extLst>
                    <a:ext uri="{9D8B030D-6E8A-4147-A177-3AD203B41FA5}">
                      <a16:colId xmlns:a16="http://schemas.microsoft.com/office/drawing/2014/main" val="3172600797"/>
                    </a:ext>
                  </a:extLst>
                </a:gridCol>
                <a:gridCol w="2024472">
                  <a:extLst>
                    <a:ext uri="{9D8B030D-6E8A-4147-A177-3AD203B41FA5}">
                      <a16:colId xmlns:a16="http://schemas.microsoft.com/office/drawing/2014/main" val="2106459366"/>
                    </a:ext>
                  </a:extLst>
                </a:gridCol>
              </a:tblGrid>
              <a:tr h="491769">
                <a:tc>
                  <a:txBody>
                    <a:bodyPr/>
                    <a:lstStyle/>
                    <a:p>
                      <a:pPr>
                        <a:buNone/>
                      </a:pPr>
                      <a:r>
                        <a:rPr lang="en-IN" sz="1200" dirty="0">
                          <a:effectLst/>
                        </a:rPr>
                        <a:t>       </a:t>
                      </a:r>
                      <a:r>
                        <a:rPr lang="en-IN" sz="1600" b="1" dirty="0">
                          <a:effectLst/>
                        </a:rPr>
                        <a:t>Column Name</a:t>
                      </a:r>
                      <a:endParaRPr lang="en-IN" sz="16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200" b="1" dirty="0">
                          <a:effectLst/>
                        </a:rPr>
                        <a:t>           </a:t>
                      </a:r>
                      <a:r>
                        <a:rPr lang="en-IN" sz="1600" b="1" dirty="0">
                          <a:effectLst/>
                        </a:rPr>
                        <a:t>Data Type</a:t>
                      </a:r>
                      <a:endParaRPr lang="en-IN" sz="16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b="1" dirty="0">
                          <a:effectLst/>
                        </a:rPr>
                        <a:t>            Length</a:t>
                      </a:r>
                      <a:endParaRPr lang="en-IN" sz="16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a:t>
                      </a:r>
                      <a:r>
                        <a:rPr lang="en-IN" sz="1600" b="1" dirty="0">
                          <a:effectLst/>
                        </a:rPr>
                        <a:t>Description</a:t>
                      </a:r>
                      <a:endParaRPr lang="en-IN" sz="16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b="1" dirty="0">
                          <a:effectLst/>
                        </a:rPr>
                        <a:t>        Constraints</a:t>
                      </a:r>
                      <a:endParaRPr lang="en-IN" sz="16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3373209986"/>
                  </a:ext>
                </a:extLst>
              </a:tr>
              <a:tr h="491769">
                <a:tc>
                  <a:txBody>
                    <a:bodyPr/>
                    <a:lstStyle/>
                    <a:p>
                      <a:pPr>
                        <a:buNone/>
                      </a:pPr>
                      <a:r>
                        <a:rPr lang="en-IN" sz="1600" dirty="0">
                          <a:effectLst/>
                        </a:rPr>
                        <a:t>             id</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UUID</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a:effectLst/>
                        </a:rPr>
                        <a:t>Unique identifier for the record</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Primary Key</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644129170"/>
                  </a:ext>
                </a:extLst>
              </a:tr>
              <a:tr h="491769">
                <a:tc>
                  <a:txBody>
                    <a:bodyPr/>
                    <a:lstStyle/>
                    <a:p>
                      <a:pPr>
                        <a:buNone/>
                      </a:pPr>
                      <a:r>
                        <a:rPr lang="en-IN" sz="1600" dirty="0">
                          <a:effectLst/>
                        </a:rPr>
                        <a:t>      child_mapper_id</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UUID</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a:effectLst/>
                        </a:rPr>
                        <a:t>Reference to the child</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Foreign Key</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2412557977"/>
                  </a:ext>
                </a:extLst>
              </a:tr>
              <a:tr h="491769">
                <a:tc>
                  <a:txBody>
                    <a:bodyPr/>
                    <a:lstStyle/>
                    <a:p>
                      <a:pPr>
                        <a:buNone/>
                      </a:pPr>
                      <a:r>
                        <a:rPr lang="en-IN" sz="1600" dirty="0" err="1">
                          <a:effectLst/>
                        </a:rPr>
                        <a:t>category_assessment_mapper</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UUID</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Reference to category assessment</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Foreign Key</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3907632244"/>
                  </a:ext>
                </a:extLst>
              </a:tr>
              <a:tr h="491769">
                <a:tc>
                  <a:txBody>
                    <a:bodyPr/>
                    <a:lstStyle/>
                    <a:p>
                      <a:pPr>
                        <a:buNone/>
                      </a:pPr>
                      <a:r>
                        <a:rPr lang="en-IN" sz="1600" dirty="0">
                          <a:effectLst/>
                        </a:rPr>
                        <a:t>          result</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VARCHAR</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250</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Result of the category assessment</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Not Null</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368923349"/>
                  </a:ext>
                </a:extLst>
              </a:tr>
            </a:tbl>
          </a:graphicData>
        </a:graphic>
      </p:graphicFrame>
      <p:sp>
        <p:nvSpPr>
          <p:cNvPr id="5" name="Rectangle 1">
            <a:extLst>
              <a:ext uri="{FF2B5EF4-FFF2-40B4-BE49-F238E27FC236}">
                <a16:creationId xmlns:a16="http://schemas.microsoft.com/office/drawing/2014/main" id="{D6B9E19C-2510-DC8C-E5E3-7F8C8AA89132}"/>
              </a:ext>
            </a:extLst>
          </p:cNvPr>
          <p:cNvSpPr>
            <a:spLocks noChangeArrowheads="1"/>
          </p:cNvSpPr>
          <p:nvPr/>
        </p:nvSpPr>
        <p:spPr bwMode="auto">
          <a:xfrm>
            <a:off x="230972" y="2804229"/>
            <a:ext cx="1173725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sp>
        <p:nvSpPr>
          <p:cNvPr id="7" name="TextBox 6">
            <a:extLst>
              <a:ext uri="{FF2B5EF4-FFF2-40B4-BE49-F238E27FC236}">
                <a16:creationId xmlns:a16="http://schemas.microsoft.com/office/drawing/2014/main" id="{40B9B0E8-22EA-C9C5-9DB4-73038AC8834C}"/>
              </a:ext>
            </a:extLst>
          </p:cNvPr>
          <p:cNvSpPr txBox="1"/>
          <p:nvPr/>
        </p:nvSpPr>
        <p:spPr>
          <a:xfrm>
            <a:off x="230972" y="802584"/>
            <a:ext cx="7315200" cy="369332"/>
          </a:xfrm>
          <a:prstGeom prst="rect">
            <a:avLst/>
          </a:prstGeom>
          <a:noFill/>
        </p:spPr>
        <p:txBody>
          <a:bodyPr wrap="square">
            <a:spAutoFit/>
          </a:bodyPr>
          <a:lstStyle/>
          <a:p>
            <a:r>
              <a:rPr lang="en-IN" sz="1800" dirty="0">
                <a:latin typeface="Alice" panose="020B0604020202020204" charset="0"/>
                <a:ea typeface="Alice" panose="020B0604020202020204" charset="0"/>
              </a:rPr>
              <a:t>Table_name : </a:t>
            </a:r>
            <a:r>
              <a:rPr lang="en-IN" sz="1800" dirty="0">
                <a:effectLst/>
                <a:latin typeface="Times New Roman" panose="02020603050405020304" pitchFamily="18" charset="0"/>
                <a:ea typeface="Times New Roman" panose="02020603050405020304" pitchFamily="18" charset="0"/>
              </a:rPr>
              <a:t>CategoryAssessmentChildMapper </a:t>
            </a:r>
            <a:endParaRPr lang="en-IN" sz="1800" dirty="0">
              <a:latin typeface="Alice" panose="020B0604020202020204" charset="0"/>
              <a:ea typeface="Alice" panose="020B0604020202020204" charset="0"/>
            </a:endParaRPr>
          </a:p>
        </p:txBody>
      </p:sp>
      <p:graphicFrame>
        <p:nvGraphicFramePr>
          <p:cNvPr id="8" name="Table 7">
            <a:extLst>
              <a:ext uri="{FF2B5EF4-FFF2-40B4-BE49-F238E27FC236}">
                <a16:creationId xmlns:a16="http://schemas.microsoft.com/office/drawing/2014/main" id="{D977AD21-2A20-17F9-BABB-E918B8BD7739}"/>
              </a:ext>
            </a:extLst>
          </p:cNvPr>
          <p:cNvGraphicFramePr>
            <a:graphicFrameLocks noGrp="1"/>
          </p:cNvGraphicFramePr>
          <p:nvPr>
            <p:extLst>
              <p:ext uri="{D42A27DB-BD31-4B8C-83A1-F6EECF244321}">
                <p14:modId xmlns:p14="http://schemas.microsoft.com/office/powerpoint/2010/main" val="3817620040"/>
              </p:ext>
            </p:extLst>
          </p:nvPr>
        </p:nvGraphicFramePr>
        <p:xfrm>
          <a:off x="254643" y="4968172"/>
          <a:ext cx="12617450" cy="2662572"/>
        </p:xfrm>
        <a:graphic>
          <a:graphicData uri="http://schemas.openxmlformats.org/drawingml/2006/table">
            <a:tbl>
              <a:tblPr firstRow="1" firstCol="1" bandRow="1">
                <a:tableStyleId>{5940675A-B579-460E-94D1-54222C63F5DA}</a:tableStyleId>
              </a:tblPr>
              <a:tblGrid>
                <a:gridCol w="2523490">
                  <a:extLst>
                    <a:ext uri="{9D8B030D-6E8A-4147-A177-3AD203B41FA5}">
                      <a16:colId xmlns:a16="http://schemas.microsoft.com/office/drawing/2014/main" val="2428914250"/>
                    </a:ext>
                  </a:extLst>
                </a:gridCol>
                <a:gridCol w="2523490">
                  <a:extLst>
                    <a:ext uri="{9D8B030D-6E8A-4147-A177-3AD203B41FA5}">
                      <a16:colId xmlns:a16="http://schemas.microsoft.com/office/drawing/2014/main" val="1190093231"/>
                    </a:ext>
                  </a:extLst>
                </a:gridCol>
                <a:gridCol w="2523490">
                  <a:extLst>
                    <a:ext uri="{9D8B030D-6E8A-4147-A177-3AD203B41FA5}">
                      <a16:colId xmlns:a16="http://schemas.microsoft.com/office/drawing/2014/main" val="1765399958"/>
                    </a:ext>
                  </a:extLst>
                </a:gridCol>
                <a:gridCol w="2523490">
                  <a:extLst>
                    <a:ext uri="{9D8B030D-6E8A-4147-A177-3AD203B41FA5}">
                      <a16:colId xmlns:a16="http://schemas.microsoft.com/office/drawing/2014/main" val="3237911453"/>
                    </a:ext>
                  </a:extLst>
                </a:gridCol>
                <a:gridCol w="2523490">
                  <a:extLst>
                    <a:ext uri="{9D8B030D-6E8A-4147-A177-3AD203B41FA5}">
                      <a16:colId xmlns:a16="http://schemas.microsoft.com/office/drawing/2014/main" val="2610913537"/>
                    </a:ext>
                  </a:extLst>
                </a:gridCol>
              </a:tblGrid>
              <a:tr h="404306">
                <a:tc>
                  <a:txBody>
                    <a:bodyPr/>
                    <a:lstStyle/>
                    <a:p>
                      <a:pPr>
                        <a:buNone/>
                      </a:pPr>
                      <a:r>
                        <a:rPr lang="en-IN" sz="1600" b="1" dirty="0">
                          <a:effectLst/>
                        </a:rPr>
                        <a:t>            Column Name</a:t>
                      </a:r>
                      <a:endParaRPr lang="en-IN" sz="16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b="1" dirty="0">
                          <a:effectLst/>
                        </a:rPr>
                        <a:t>                Data Type</a:t>
                      </a:r>
                      <a:endParaRPr lang="en-IN" sz="16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b="1" dirty="0">
                          <a:effectLst/>
                        </a:rPr>
                        <a:t>                       Length</a:t>
                      </a:r>
                      <a:endParaRPr lang="en-IN" sz="16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b="1" dirty="0">
                          <a:effectLst/>
                        </a:rPr>
                        <a:t>                 Description</a:t>
                      </a:r>
                      <a:endParaRPr lang="en-IN" sz="16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b="1" dirty="0">
                          <a:effectLst/>
                        </a:rPr>
                        <a:t>                    Constraints</a:t>
                      </a:r>
                      <a:endParaRPr lang="en-IN" sz="16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3584233356"/>
                  </a:ext>
                </a:extLst>
              </a:tr>
              <a:tr h="448461">
                <a:tc>
                  <a:txBody>
                    <a:bodyPr/>
                    <a:lstStyle/>
                    <a:p>
                      <a:pPr>
                        <a:buNone/>
                      </a:pPr>
                      <a:r>
                        <a:rPr lang="en-IN" sz="1600" dirty="0">
                          <a:effectLst/>
                        </a:rPr>
                        <a:t>                      id</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UUID</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a:effectLst/>
                        </a:rPr>
                        <a:t>Unique identifier for the record</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Primary Key</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2357445756"/>
                  </a:ext>
                </a:extLst>
              </a:tr>
              <a:tr h="448461">
                <a:tc>
                  <a:txBody>
                    <a:bodyPr/>
                    <a:lstStyle/>
                    <a:p>
                      <a:pPr>
                        <a:buNone/>
                      </a:pPr>
                      <a:r>
                        <a:rPr lang="en-IN" sz="1600" dirty="0">
                          <a:effectLst/>
                        </a:rPr>
                        <a:t>       </a:t>
                      </a:r>
                      <a:r>
                        <a:rPr lang="en-IN" sz="1600" dirty="0" err="1">
                          <a:effectLst/>
                        </a:rPr>
                        <a:t>assessment_mapper_id</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UUID</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a:effectLst/>
                        </a:rPr>
                        <a:t>Reference to an assessment</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Foreign Key</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817879640"/>
                  </a:ext>
                </a:extLst>
              </a:tr>
              <a:tr h="448461">
                <a:tc>
                  <a:txBody>
                    <a:bodyPr/>
                    <a:lstStyle/>
                    <a:p>
                      <a:pPr>
                        <a:buNone/>
                      </a:pPr>
                      <a:r>
                        <a:rPr lang="en-IN" sz="1600" dirty="0">
                          <a:effectLst/>
                        </a:rPr>
                        <a:t>         child_mapper_id</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UUID</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Reference to the child</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Foreign Key</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3893979256"/>
                  </a:ext>
                </a:extLst>
              </a:tr>
              <a:tr h="854614">
                <a:tc>
                  <a:txBody>
                    <a:bodyPr/>
                    <a:lstStyle/>
                    <a:p>
                      <a:pPr>
                        <a:buNone/>
                      </a:pPr>
                      <a:r>
                        <a:rPr lang="en-IN" sz="1600" dirty="0">
                          <a:effectLst/>
                        </a:rPr>
                        <a:t>              result</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VARCHAR</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250</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a:effectLst/>
                        </a:rPr>
                        <a:t>Result of the assessment (Pass/Marginal/Failed)</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tc>
                  <a:txBody>
                    <a:bodyPr/>
                    <a:lstStyle/>
                    <a:p>
                      <a:pPr>
                        <a:buNone/>
                      </a:pPr>
                      <a:r>
                        <a:rPr lang="en-IN" sz="1600" dirty="0">
                          <a:effectLst/>
                        </a:rPr>
                        <a:t>                           Not Null</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773404741"/>
                  </a:ext>
                </a:extLst>
              </a:tr>
            </a:tbl>
          </a:graphicData>
        </a:graphic>
      </p:graphicFrame>
      <p:sp>
        <p:nvSpPr>
          <p:cNvPr id="10" name="TextBox 9">
            <a:extLst>
              <a:ext uri="{FF2B5EF4-FFF2-40B4-BE49-F238E27FC236}">
                <a16:creationId xmlns:a16="http://schemas.microsoft.com/office/drawing/2014/main" id="{7DD15AA4-83E1-1445-71F8-43D1AC32C1FF}"/>
              </a:ext>
            </a:extLst>
          </p:cNvPr>
          <p:cNvSpPr txBox="1"/>
          <p:nvPr/>
        </p:nvSpPr>
        <p:spPr>
          <a:xfrm>
            <a:off x="335665" y="4422724"/>
            <a:ext cx="7315200" cy="369332"/>
          </a:xfrm>
          <a:prstGeom prst="rect">
            <a:avLst/>
          </a:prstGeom>
          <a:noFill/>
        </p:spPr>
        <p:txBody>
          <a:bodyPr wrap="square">
            <a:spAutoFit/>
          </a:bodyPr>
          <a:lstStyle/>
          <a:p>
            <a:r>
              <a:rPr lang="en-IN" sz="1800" dirty="0">
                <a:effectLst/>
                <a:latin typeface="Times New Roman" panose="02020603050405020304" pitchFamily="18" charset="0"/>
                <a:ea typeface="Times New Roman" panose="02020603050405020304" pitchFamily="18" charset="0"/>
              </a:rPr>
              <a:t>Table_name : AssessmentChildMapper </a:t>
            </a:r>
            <a:endParaRPr lang="en-IN" dirty="0"/>
          </a:p>
        </p:txBody>
      </p:sp>
    </p:spTree>
    <p:extLst>
      <p:ext uri="{BB962C8B-B14F-4D97-AF65-F5344CB8AC3E}">
        <p14:creationId xmlns:p14="http://schemas.microsoft.com/office/powerpoint/2010/main" val="17122724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2B68720-0A40-CAAA-5866-AD3842636056}"/>
              </a:ext>
            </a:extLst>
          </p:cNvPr>
          <p:cNvSpPr/>
          <p:nvPr/>
        </p:nvSpPr>
        <p:spPr>
          <a:xfrm>
            <a:off x="12778451" y="7836061"/>
            <a:ext cx="1747777" cy="31251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08CD1831-AC25-386F-3FEE-6B5BA44E49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772026" cy="8229599"/>
          </a:xfrm>
          <a:prstGeom prst="rect">
            <a:avLst/>
          </a:prstGeom>
        </p:spPr>
      </p:pic>
      <p:pic>
        <p:nvPicPr>
          <p:cNvPr id="4" name="Picture 3">
            <a:extLst>
              <a:ext uri="{FF2B5EF4-FFF2-40B4-BE49-F238E27FC236}">
                <a16:creationId xmlns:a16="http://schemas.microsoft.com/office/drawing/2014/main" id="{074A06E3-61CF-760B-C6C3-E8C5A0AB0B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29425" y="1"/>
            <a:ext cx="4004839" cy="8229599"/>
          </a:xfrm>
          <a:prstGeom prst="rect">
            <a:avLst/>
          </a:prstGeom>
        </p:spPr>
      </p:pic>
      <p:pic>
        <p:nvPicPr>
          <p:cNvPr id="5" name="Picture 4">
            <a:extLst>
              <a:ext uri="{FF2B5EF4-FFF2-40B4-BE49-F238E27FC236}">
                <a16:creationId xmlns:a16="http://schemas.microsoft.com/office/drawing/2014/main" id="{7EF07CFA-3AFF-C7E0-0CAF-1BD2ADF1FCE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94916" y="-1"/>
            <a:ext cx="4004839" cy="8229600"/>
          </a:xfrm>
          <a:prstGeom prst="rect">
            <a:avLst/>
          </a:prstGeom>
        </p:spPr>
      </p:pic>
    </p:spTree>
    <p:extLst>
      <p:ext uri="{BB962C8B-B14F-4D97-AF65-F5344CB8AC3E}">
        <p14:creationId xmlns:p14="http://schemas.microsoft.com/office/powerpoint/2010/main" val="39398050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BDEC0D9-83E5-4C64-4CA0-3CD25543E0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456253" cy="8229600"/>
          </a:xfrm>
          <a:prstGeom prst="rect">
            <a:avLst/>
          </a:prstGeom>
        </p:spPr>
      </p:pic>
      <p:pic>
        <p:nvPicPr>
          <p:cNvPr id="3" name="Picture 2">
            <a:extLst>
              <a:ext uri="{FF2B5EF4-FFF2-40B4-BE49-F238E27FC236}">
                <a16:creationId xmlns:a16="http://schemas.microsoft.com/office/drawing/2014/main" id="{E5D023C9-0F4F-595B-BF1B-3B5DEE6483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62766" y="0"/>
            <a:ext cx="4555795" cy="8229600"/>
          </a:xfrm>
          <a:prstGeom prst="rect">
            <a:avLst/>
          </a:prstGeom>
        </p:spPr>
      </p:pic>
      <p:pic>
        <p:nvPicPr>
          <p:cNvPr id="4" name="Picture 3">
            <a:extLst>
              <a:ext uri="{FF2B5EF4-FFF2-40B4-BE49-F238E27FC236}">
                <a16:creationId xmlns:a16="http://schemas.microsoft.com/office/drawing/2014/main" id="{90200B72-9DFF-20A1-70FD-7762EA7D1D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74604" y="-1"/>
            <a:ext cx="4555795" cy="8229599"/>
          </a:xfrm>
          <a:prstGeom prst="rect">
            <a:avLst/>
          </a:prstGeom>
        </p:spPr>
      </p:pic>
    </p:spTree>
    <p:extLst>
      <p:ext uri="{BB962C8B-B14F-4D97-AF65-F5344CB8AC3E}">
        <p14:creationId xmlns:p14="http://schemas.microsoft.com/office/powerpoint/2010/main" val="5547413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214A800-31A1-4E56-FE92-848219AEB2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328932" cy="8229600"/>
          </a:xfrm>
          <a:prstGeom prst="rect">
            <a:avLst/>
          </a:prstGeom>
        </p:spPr>
      </p:pic>
      <p:pic>
        <p:nvPicPr>
          <p:cNvPr id="3" name="Picture 2">
            <a:extLst>
              <a:ext uri="{FF2B5EF4-FFF2-40B4-BE49-F238E27FC236}">
                <a16:creationId xmlns:a16="http://schemas.microsoft.com/office/drawing/2014/main" id="{900598D1-21F0-4C01-8D1E-34375B73CE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5539" y="0"/>
            <a:ext cx="4166886" cy="8229600"/>
          </a:xfrm>
          <a:prstGeom prst="rect">
            <a:avLst/>
          </a:prstGeom>
        </p:spPr>
      </p:pic>
      <p:pic>
        <p:nvPicPr>
          <p:cNvPr id="4" name="Picture 3">
            <a:extLst>
              <a:ext uri="{FF2B5EF4-FFF2-40B4-BE49-F238E27FC236}">
                <a16:creationId xmlns:a16="http://schemas.microsoft.com/office/drawing/2014/main" id="{1BC09E25-5154-0D09-15C3-249BD6C92E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19504" y="0"/>
            <a:ext cx="4710896" cy="8229599"/>
          </a:xfrm>
          <a:prstGeom prst="rect">
            <a:avLst/>
          </a:prstGeom>
        </p:spPr>
      </p:pic>
    </p:spTree>
    <p:extLst>
      <p:ext uri="{BB962C8B-B14F-4D97-AF65-F5344CB8AC3E}">
        <p14:creationId xmlns:p14="http://schemas.microsoft.com/office/powerpoint/2010/main" val="17316057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D3E9796-A43B-2DB6-8CFD-D1A6BB158A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409954" cy="8229600"/>
          </a:xfrm>
          <a:prstGeom prst="rect">
            <a:avLst/>
          </a:prstGeom>
        </p:spPr>
      </p:pic>
      <p:pic>
        <p:nvPicPr>
          <p:cNvPr id="3" name="Picture 2">
            <a:extLst>
              <a:ext uri="{FF2B5EF4-FFF2-40B4-BE49-F238E27FC236}">
                <a16:creationId xmlns:a16="http://schemas.microsoft.com/office/drawing/2014/main" id="{93C25866-65D3-D6C0-BCEE-5B486FE80C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28144" y="0"/>
            <a:ext cx="4174112" cy="8229600"/>
          </a:xfrm>
          <a:prstGeom prst="rect">
            <a:avLst/>
          </a:prstGeom>
        </p:spPr>
      </p:pic>
      <p:pic>
        <p:nvPicPr>
          <p:cNvPr id="4" name="Picture 3">
            <a:extLst>
              <a:ext uri="{FF2B5EF4-FFF2-40B4-BE49-F238E27FC236}">
                <a16:creationId xmlns:a16="http://schemas.microsoft.com/office/drawing/2014/main" id="{B65B4FCF-1E7F-D679-51F3-2DE0457E1D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93657" y="0"/>
            <a:ext cx="4736743" cy="8229600"/>
          </a:xfrm>
          <a:prstGeom prst="rect">
            <a:avLst/>
          </a:prstGeom>
        </p:spPr>
      </p:pic>
    </p:spTree>
    <p:extLst>
      <p:ext uri="{BB962C8B-B14F-4D97-AF65-F5344CB8AC3E}">
        <p14:creationId xmlns:p14="http://schemas.microsoft.com/office/powerpoint/2010/main" val="34778390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D42A84A-25AC-F2D3-09B1-C0CC7400C8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409954" cy="8229600"/>
          </a:xfrm>
          <a:prstGeom prst="rect">
            <a:avLst/>
          </a:prstGeom>
        </p:spPr>
      </p:pic>
      <p:pic>
        <p:nvPicPr>
          <p:cNvPr id="3" name="Picture 2">
            <a:extLst>
              <a:ext uri="{FF2B5EF4-FFF2-40B4-BE49-F238E27FC236}">
                <a16:creationId xmlns:a16="http://schemas.microsoft.com/office/drawing/2014/main" id="{FD1F0764-A0D2-F6E7-7D3B-5B371F64F4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06568" y="0"/>
            <a:ext cx="3709169" cy="8229600"/>
          </a:xfrm>
          <a:prstGeom prst="rect">
            <a:avLst/>
          </a:prstGeom>
        </p:spPr>
      </p:pic>
      <p:pic>
        <p:nvPicPr>
          <p:cNvPr id="4" name="Picture 3">
            <a:extLst>
              <a:ext uri="{FF2B5EF4-FFF2-40B4-BE49-F238E27FC236}">
                <a16:creationId xmlns:a16="http://schemas.microsoft.com/office/drawing/2014/main" id="{1D0D5423-6AFA-3A28-B9BE-B904F7F8F6B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01114" y="-1"/>
            <a:ext cx="3889853" cy="8229599"/>
          </a:xfrm>
          <a:prstGeom prst="rect">
            <a:avLst/>
          </a:prstGeom>
        </p:spPr>
      </p:pic>
      <p:sp>
        <p:nvSpPr>
          <p:cNvPr id="5" name="Rectangle 4">
            <a:extLst>
              <a:ext uri="{FF2B5EF4-FFF2-40B4-BE49-F238E27FC236}">
                <a16:creationId xmlns:a16="http://schemas.microsoft.com/office/drawing/2014/main" id="{C141A5A3-D66C-4172-DD23-930C0424773A}"/>
              </a:ext>
            </a:extLst>
          </p:cNvPr>
          <p:cNvSpPr/>
          <p:nvPr/>
        </p:nvSpPr>
        <p:spPr>
          <a:xfrm>
            <a:off x="13090967" y="7697167"/>
            <a:ext cx="1539433" cy="53243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7939007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3760351"/>
            <a:ext cx="5670590" cy="708779"/>
          </a:xfrm>
          <a:prstGeom prst="rect">
            <a:avLst/>
          </a:prstGeom>
          <a:noFill/>
          <a:ln/>
        </p:spPr>
        <p:txBody>
          <a:bodyPr wrap="none" lIns="0" tIns="0" rIns="0" bIns="0" rtlCol="0" anchor="t"/>
          <a:lstStyle/>
          <a:p>
            <a:pPr marL="0" indent="0">
              <a:lnSpc>
                <a:spcPts val="5550"/>
              </a:lnSpc>
              <a:buNone/>
            </a:pPr>
            <a:r>
              <a:rPr lang="en-US" sz="4450" dirty="0">
                <a:solidFill>
                  <a:srgbClr val="233E32"/>
                </a:solidFill>
                <a:latin typeface="Alice" pitchFamily="34" charset="0"/>
                <a:ea typeface="Alice" pitchFamily="34" charset="-122"/>
                <a:cs typeface="Alice" pitchFamily="34" charset="-120"/>
              </a:rPr>
              <a:t>THANK YOU»»</a:t>
            </a:r>
            <a:endParaRPr lang="en-US" sz="4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107592" y="636271"/>
            <a:ext cx="3029411" cy="708779"/>
          </a:xfrm>
          <a:prstGeom prst="rect">
            <a:avLst/>
          </a:prstGeom>
          <a:noFill/>
          <a:ln/>
        </p:spPr>
        <p:txBody>
          <a:bodyPr wrap="none" lIns="0" tIns="0" rIns="0" bIns="0" rtlCol="0" anchor="t"/>
          <a:lstStyle/>
          <a:p>
            <a:pPr marL="0" indent="0">
              <a:lnSpc>
                <a:spcPts val="5550"/>
              </a:lnSpc>
              <a:buNone/>
            </a:pPr>
            <a:r>
              <a:rPr lang="en-US" sz="4450" dirty="0">
                <a:solidFill>
                  <a:srgbClr val="233E32"/>
                </a:solidFill>
                <a:latin typeface="Alice" pitchFamily="34" charset="0"/>
                <a:ea typeface="Alice" pitchFamily="34" charset="-122"/>
              </a:rPr>
              <a:t>ABSTRACT</a:t>
            </a:r>
            <a:endParaRPr lang="en-US" sz="4450" dirty="0"/>
          </a:p>
        </p:txBody>
      </p:sp>
      <p:sp>
        <p:nvSpPr>
          <p:cNvPr id="7" name="Rectangle 6">
            <a:extLst>
              <a:ext uri="{FF2B5EF4-FFF2-40B4-BE49-F238E27FC236}">
                <a16:creationId xmlns:a16="http://schemas.microsoft.com/office/drawing/2014/main" id="{50C69E38-A295-EFB7-14A2-95CFB8419E18}"/>
              </a:ext>
            </a:extLst>
          </p:cNvPr>
          <p:cNvSpPr/>
          <p:nvPr/>
        </p:nvSpPr>
        <p:spPr>
          <a:xfrm>
            <a:off x="12887487" y="7739375"/>
            <a:ext cx="1678329" cy="362903"/>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9" name="TextBox 8">
            <a:extLst>
              <a:ext uri="{FF2B5EF4-FFF2-40B4-BE49-F238E27FC236}">
                <a16:creationId xmlns:a16="http://schemas.microsoft.com/office/drawing/2014/main" id="{CD9BFCEE-6F5E-AC69-82EE-F42A6D37CBC5}"/>
              </a:ext>
            </a:extLst>
          </p:cNvPr>
          <p:cNvSpPr txBox="1"/>
          <p:nvPr/>
        </p:nvSpPr>
        <p:spPr>
          <a:xfrm>
            <a:off x="1064871" y="1752041"/>
            <a:ext cx="12465934" cy="6124754"/>
          </a:xfrm>
          <a:prstGeom prst="rect">
            <a:avLst/>
          </a:prstGeom>
          <a:noFill/>
        </p:spPr>
        <p:txBody>
          <a:bodyPr wrap="square">
            <a:spAutoFit/>
          </a:bodyPr>
          <a:lstStyle/>
          <a:p>
            <a:pPr>
              <a:buNone/>
            </a:pPr>
            <a:r>
              <a:rPr lang="en-US" sz="2800" dirty="0"/>
              <a:t>This project, developed for </a:t>
            </a:r>
            <a:r>
              <a:rPr lang="en-US" sz="2800" b="1" dirty="0"/>
              <a:t>NICHE Hospital</a:t>
            </a:r>
            <a:r>
              <a:rPr lang="en-US" sz="2800" dirty="0"/>
              <a:t>, creates a mobile and web-based application to assess and track children's developmental progress. Parents use the mobile app to conduct structured, age-based assessments, while administrators manage assessments and analyze results through the web platform.</a:t>
            </a:r>
          </a:p>
          <a:p>
            <a:pPr>
              <a:buNone/>
            </a:pPr>
            <a:r>
              <a:rPr lang="en-US" sz="2800" dirty="0"/>
              <a:t>Parents register via OTP, add child details, and complete assessments by observing their child's activities. The system records responses, maintains history, and provides guidance based on results. If concerns are detected, parents receive notifications for a retest in six months or a medical consultation if needed.</a:t>
            </a:r>
          </a:p>
          <a:p>
            <a:r>
              <a:rPr lang="en-US" sz="2800" dirty="0"/>
              <a:t>The application helps in early detection of developmental delays, ensuring timely intervention. Automated reminders keep assessments consistent, and a secure database protects sensitive data. Designed for ease of use, the platform supports Android, iOS, and web, making it accessible to both parents and professionals for better early childhood development.</a:t>
            </a:r>
          </a:p>
          <a:p>
            <a:r>
              <a:rPr lang="en-US" sz="2800" dirty="0"/>
              <a:t> </a:t>
            </a:r>
            <a:endParaRPr lang="en-IN" sz="2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6875" y="728067"/>
            <a:ext cx="7710249" cy="1280160"/>
          </a:xfrm>
          <a:prstGeom prst="rect">
            <a:avLst/>
          </a:prstGeom>
          <a:noFill/>
          <a:ln/>
        </p:spPr>
        <p:txBody>
          <a:bodyPr wrap="square" lIns="0" tIns="0" rIns="0" bIns="0" rtlCol="0" anchor="t"/>
          <a:lstStyle/>
          <a:p>
            <a:pPr marL="0" indent="0">
              <a:lnSpc>
                <a:spcPts val="5000"/>
              </a:lnSpc>
              <a:buNone/>
            </a:pPr>
            <a:r>
              <a:rPr lang="en-US" sz="4000" dirty="0">
                <a:solidFill>
                  <a:srgbClr val="233E32"/>
                </a:solidFill>
                <a:latin typeface="Alice" pitchFamily="34" charset="0"/>
                <a:ea typeface="Alice" pitchFamily="34" charset="-122"/>
                <a:cs typeface="Alice" pitchFamily="34" charset="-120"/>
              </a:rPr>
              <a:t>Functional Requirements: Parent Module</a:t>
            </a:r>
            <a:endParaRPr lang="en-US" sz="4000" dirty="0"/>
          </a:p>
        </p:txBody>
      </p:sp>
      <p:sp>
        <p:nvSpPr>
          <p:cNvPr id="4" name="Shape 1"/>
          <p:cNvSpPr/>
          <p:nvPr/>
        </p:nvSpPr>
        <p:spPr>
          <a:xfrm>
            <a:off x="716875" y="2315408"/>
            <a:ext cx="3752731" cy="2490668"/>
          </a:xfrm>
          <a:prstGeom prst="roundRect">
            <a:avLst>
              <a:gd name="adj" fmla="val 1234"/>
            </a:avLst>
          </a:prstGeom>
          <a:solidFill>
            <a:srgbClr val="F0EDE6"/>
          </a:solidFill>
          <a:ln/>
        </p:spPr>
      </p:sp>
      <p:sp>
        <p:nvSpPr>
          <p:cNvPr id="5" name="Text 2"/>
          <p:cNvSpPr/>
          <p:nvPr/>
        </p:nvSpPr>
        <p:spPr>
          <a:xfrm>
            <a:off x="921663" y="2520196"/>
            <a:ext cx="2560320" cy="319921"/>
          </a:xfrm>
          <a:prstGeom prst="rect">
            <a:avLst/>
          </a:prstGeom>
          <a:noFill/>
          <a:ln/>
        </p:spPr>
        <p:txBody>
          <a:bodyPr wrap="none" lIns="0" tIns="0" rIns="0" bIns="0" rtlCol="0" anchor="t"/>
          <a:lstStyle/>
          <a:p>
            <a:pPr marL="0" indent="0">
              <a:lnSpc>
                <a:spcPts val="2500"/>
              </a:lnSpc>
              <a:buNone/>
            </a:pPr>
            <a:r>
              <a:rPr lang="en-US" sz="2000" dirty="0">
                <a:solidFill>
                  <a:srgbClr val="2C2821"/>
                </a:solidFill>
                <a:latin typeface="Alice" pitchFamily="34" charset="0"/>
                <a:ea typeface="Alice" pitchFamily="34" charset="-122"/>
                <a:cs typeface="Alice" pitchFamily="34" charset="-120"/>
              </a:rPr>
              <a:t>User Registration</a:t>
            </a:r>
            <a:endParaRPr lang="en-US" sz="2000" dirty="0"/>
          </a:p>
        </p:txBody>
      </p:sp>
      <p:sp>
        <p:nvSpPr>
          <p:cNvPr id="6" name="Text 3"/>
          <p:cNvSpPr/>
          <p:nvPr/>
        </p:nvSpPr>
        <p:spPr>
          <a:xfrm>
            <a:off x="921663" y="2962989"/>
            <a:ext cx="3343156" cy="1310640"/>
          </a:xfrm>
          <a:prstGeom prst="rect">
            <a:avLst/>
          </a:prstGeom>
          <a:noFill/>
          <a:ln/>
        </p:spPr>
        <p:txBody>
          <a:bodyPr wrap="square" lIns="0" tIns="0" rIns="0" bIns="0" rtlCol="0" anchor="t"/>
          <a:lstStyle/>
          <a:p>
            <a:pPr marL="0" indent="0">
              <a:lnSpc>
                <a:spcPts val="2550"/>
              </a:lnSpc>
              <a:buNone/>
            </a:pPr>
            <a:r>
              <a:rPr lang="en-US" sz="1600" dirty="0">
                <a:solidFill>
                  <a:srgbClr val="2C2821"/>
                </a:solidFill>
                <a:latin typeface="Lora" pitchFamily="34" charset="0"/>
                <a:ea typeface="Lora" pitchFamily="34" charset="-122"/>
                <a:cs typeface="Lora" pitchFamily="34" charset="-120"/>
              </a:rPr>
              <a:t>OTP-based signup for parents, ability to add multiple children, secure and user-friendly registration process.</a:t>
            </a:r>
            <a:endParaRPr lang="en-US" sz="1600" dirty="0"/>
          </a:p>
        </p:txBody>
      </p:sp>
      <p:sp>
        <p:nvSpPr>
          <p:cNvPr id="7" name="Shape 4"/>
          <p:cNvSpPr/>
          <p:nvPr/>
        </p:nvSpPr>
        <p:spPr>
          <a:xfrm>
            <a:off x="4674394" y="2315408"/>
            <a:ext cx="3752731" cy="2490668"/>
          </a:xfrm>
          <a:prstGeom prst="roundRect">
            <a:avLst>
              <a:gd name="adj" fmla="val 1234"/>
            </a:avLst>
          </a:prstGeom>
          <a:solidFill>
            <a:srgbClr val="F0EDE6"/>
          </a:solidFill>
          <a:ln/>
        </p:spPr>
      </p:sp>
      <p:sp>
        <p:nvSpPr>
          <p:cNvPr id="8" name="Text 5"/>
          <p:cNvSpPr/>
          <p:nvPr/>
        </p:nvSpPr>
        <p:spPr>
          <a:xfrm>
            <a:off x="4879181" y="2520196"/>
            <a:ext cx="2560320" cy="319921"/>
          </a:xfrm>
          <a:prstGeom prst="rect">
            <a:avLst/>
          </a:prstGeom>
          <a:noFill/>
          <a:ln/>
        </p:spPr>
        <p:txBody>
          <a:bodyPr wrap="none" lIns="0" tIns="0" rIns="0" bIns="0" rtlCol="0" anchor="t"/>
          <a:lstStyle/>
          <a:p>
            <a:pPr marL="0" indent="0">
              <a:lnSpc>
                <a:spcPts val="2500"/>
              </a:lnSpc>
              <a:buNone/>
            </a:pPr>
            <a:r>
              <a:rPr lang="en-US" sz="2000" dirty="0">
                <a:solidFill>
                  <a:srgbClr val="2C2821"/>
                </a:solidFill>
                <a:latin typeface="Alice" pitchFamily="34" charset="0"/>
                <a:ea typeface="Alice" pitchFamily="34" charset="-122"/>
                <a:cs typeface="Alice" pitchFamily="34" charset="-120"/>
              </a:rPr>
              <a:t>Dashboard</a:t>
            </a:r>
            <a:endParaRPr lang="en-US" sz="2000" dirty="0"/>
          </a:p>
        </p:txBody>
      </p:sp>
      <p:sp>
        <p:nvSpPr>
          <p:cNvPr id="9" name="Text 6"/>
          <p:cNvSpPr/>
          <p:nvPr/>
        </p:nvSpPr>
        <p:spPr>
          <a:xfrm>
            <a:off x="4879181" y="2962989"/>
            <a:ext cx="3343156" cy="1638300"/>
          </a:xfrm>
          <a:prstGeom prst="rect">
            <a:avLst/>
          </a:prstGeom>
          <a:noFill/>
          <a:ln/>
        </p:spPr>
        <p:txBody>
          <a:bodyPr wrap="square" lIns="0" tIns="0" rIns="0" bIns="0" rtlCol="0" anchor="t"/>
          <a:lstStyle/>
          <a:p>
            <a:pPr marL="0" indent="0">
              <a:lnSpc>
                <a:spcPts val="2550"/>
              </a:lnSpc>
              <a:buNone/>
            </a:pPr>
            <a:r>
              <a:rPr lang="en-US" sz="1600" dirty="0">
                <a:solidFill>
                  <a:srgbClr val="2C2821"/>
                </a:solidFill>
                <a:latin typeface="Lora" pitchFamily="34" charset="0"/>
                <a:ea typeface="Lora" pitchFamily="34" charset="-122"/>
                <a:cs typeface="Lora" pitchFamily="34" charset="-120"/>
              </a:rPr>
              <a:t>Display of child profiles with access to age-based assessments, view previous assessment history, clear and intuitive dashboard design.</a:t>
            </a:r>
            <a:endParaRPr lang="en-US" sz="1600" dirty="0"/>
          </a:p>
        </p:txBody>
      </p:sp>
      <p:sp>
        <p:nvSpPr>
          <p:cNvPr id="10" name="Shape 7"/>
          <p:cNvSpPr/>
          <p:nvPr/>
        </p:nvSpPr>
        <p:spPr>
          <a:xfrm>
            <a:off x="716875" y="5010864"/>
            <a:ext cx="3752731" cy="2490668"/>
          </a:xfrm>
          <a:prstGeom prst="roundRect">
            <a:avLst>
              <a:gd name="adj" fmla="val 1234"/>
            </a:avLst>
          </a:prstGeom>
          <a:solidFill>
            <a:srgbClr val="F0EDE6"/>
          </a:solidFill>
          <a:ln/>
        </p:spPr>
      </p:sp>
      <p:sp>
        <p:nvSpPr>
          <p:cNvPr id="11" name="Text 8"/>
          <p:cNvSpPr/>
          <p:nvPr/>
        </p:nvSpPr>
        <p:spPr>
          <a:xfrm>
            <a:off x="921663" y="5215652"/>
            <a:ext cx="2560320" cy="319921"/>
          </a:xfrm>
          <a:prstGeom prst="rect">
            <a:avLst/>
          </a:prstGeom>
          <a:noFill/>
          <a:ln/>
        </p:spPr>
        <p:txBody>
          <a:bodyPr wrap="none" lIns="0" tIns="0" rIns="0" bIns="0" rtlCol="0" anchor="t"/>
          <a:lstStyle/>
          <a:p>
            <a:pPr marL="0" indent="0">
              <a:lnSpc>
                <a:spcPts val="2500"/>
              </a:lnSpc>
              <a:buNone/>
            </a:pPr>
            <a:r>
              <a:rPr lang="en-US" sz="2000" dirty="0">
                <a:solidFill>
                  <a:srgbClr val="2C2821"/>
                </a:solidFill>
                <a:latin typeface="Alice" pitchFamily="34" charset="0"/>
                <a:ea typeface="Alice" pitchFamily="34" charset="-122"/>
                <a:cs typeface="Alice" pitchFamily="34" charset="-120"/>
              </a:rPr>
              <a:t>Assessment Execution</a:t>
            </a:r>
            <a:endParaRPr lang="en-US" sz="2000" dirty="0"/>
          </a:p>
        </p:txBody>
      </p:sp>
      <p:sp>
        <p:nvSpPr>
          <p:cNvPr id="12" name="Text 9"/>
          <p:cNvSpPr/>
          <p:nvPr/>
        </p:nvSpPr>
        <p:spPr>
          <a:xfrm>
            <a:off x="921663" y="5658445"/>
            <a:ext cx="3343156" cy="1638300"/>
          </a:xfrm>
          <a:prstGeom prst="rect">
            <a:avLst/>
          </a:prstGeom>
          <a:noFill/>
          <a:ln/>
        </p:spPr>
        <p:txBody>
          <a:bodyPr wrap="square" lIns="0" tIns="0" rIns="0" bIns="0" rtlCol="0" anchor="t"/>
          <a:lstStyle/>
          <a:p>
            <a:pPr marL="0" indent="0">
              <a:lnSpc>
                <a:spcPts val="2550"/>
              </a:lnSpc>
              <a:buNone/>
            </a:pPr>
            <a:r>
              <a:rPr lang="en-US" sz="1600" dirty="0">
                <a:solidFill>
                  <a:srgbClr val="2C2821"/>
                </a:solidFill>
                <a:latin typeface="Lora" pitchFamily="34" charset="0"/>
                <a:ea typeface="Lora" pitchFamily="34" charset="-122"/>
                <a:cs typeface="Lora" pitchFamily="34" charset="-120"/>
              </a:rPr>
              <a:t>Age-appropriate assessments generated automatically based on the child's profile, comprehensive assessment categories, yes/no responses for easy tracking.</a:t>
            </a:r>
            <a:endParaRPr lang="en-US" sz="1600" dirty="0"/>
          </a:p>
        </p:txBody>
      </p:sp>
      <p:sp>
        <p:nvSpPr>
          <p:cNvPr id="13" name="Shape 10"/>
          <p:cNvSpPr/>
          <p:nvPr/>
        </p:nvSpPr>
        <p:spPr>
          <a:xfrm>
            <a:off x="4674394" y="5010864"/>
            <a:ext cx="3752731" cy="2490668"/>
          </a:xfrm>
          <a:prstGeom prst="roundRect">
            <a:avLst>
              <a:gd name="adj" fmla="val 1234"/>
            </a:avLst>
          </a:prstGeom>
          <a:solidFill>
            <a:srgbClr val="F0EDE6"/>
          </a:solidFill>
          <a:ln/>
        </p:spPr>
      </p:sp>
      <p:sp>
        <p:nvSpPr>
          <p:cNvPr id="14" name="Text 11"/>
          <p:cNvSpPr/>
          <p:nvPr/>
        </p:nvSpPr>
        <p:spPr>
          <a:xfrm>
            <a:off x="4879181" y="5215652"/>
            <a:ext cx="2560320" cy="319921"/>
          </a:xfrm>
          <a:prstGeom prst="rect">
            <a:avLst/>
          </a:prstGeom>
          <a:noFill/>
          <a:ln/>
        </p:spPr>
        <p:txBody>
          <a:bodyPr wrap="none" lIns="0" tIns="0" rIns="0" bIns="0" rtlCol="0" anchor="t"/>
          <a:lstStyle/>
          <a:p>
            <a:pPr marL="0" indent="0">
              <a:lnSpc>
                <a:spcPts val="2500"/>
              </a:lnSpc>
              <a:buNone/>
            </a:pPr>
            <a:r>
              <a:rPr lang="en-US" sz="2000" dirty="0">
                <a:solidFill>
                  <a:srgbClr val="2C2821"/>
                </a:solidFill>
                <a:latin typeface="Alice" pitchFamily="34" charset="0"/>
                <a:ea typeface="Alice" pitchFamily="34" charset="-122"/>
                <a:cs typeface="Alice" pitchFamily="34" charset="-120"/>
              </a:rPr>
              <a:t>Result Notifications</a:t>
            </a:r>
            <a:endParaRPr lang="en-US" sz="2000" dirty="0"/>
          </a:p>
        </p:txBody>
      </p:sp>
      <p:sp>
        <p:nvSpPr>
          <p:cNvPr id="15" name="Text 12"/>
          <p:cNvSpPr/>
          <p:nvPr/>
        </p:nvSpPr>
        <p:spPr>
          <a:xfrm>
            <a:off x="4879181" y="5658445"/>
            <a:ext cx="3343156" cy="1638300"/>
          </a:xfrm>
          <a:prstGeom prst="rect">
            <a:avLst/>
          </a:prstGeom>
          <a:noFill/>
          <a:ln/>
        </p:spPr>
        <p:txBody>
          <a:bodyPr wrap="square" lIns="0" tIns="0" rIns="0" bIns="0" rtlCol="0" anchor="t"/>
          <a:lstStyle/>
          <a:p>
            <a:pPr marL="0" indent="0">
              <a:lnSpc>
                <a:spcPts val="2550"/>
              </a:lnSpc>
              <a:buNone/>
            </a:pPr>
            <a:r>
              <a:rPr lang="en-US" sz="1600" dirty="0">
                <a:solidFill>
                  <a:srgbClr val="2C2821"/>
                </a:solidFill>
                <a:latin typeface="Lora" pitchFamily="34" charset="0"/>
                <a:ea typeface="Lora" pitchFamily="34" charset="-122"/>
                <a:cs typeface="Lora" pitchFamily="34" charset="-120"/>
              </a:rPr>
              <a:t>Notification for marginal scores, alarming scores, and recommendations for retesting or consulting specialists, timely and informative notifications.</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D079616-0152-80EA-FA21-904867684E1D}"/>
              </a:ext>
            </a:extLst>
          </p:cNvPr>
          <p:cNvSpPr txBox="1"/>
          <p:nvPr/>
        </p:nvSpPr>
        <p:spPr>
          <a:xfrm>
            <a:off x="4213185" y="3240912"/>
            <a:ext cx="6979534" cy="707886"/>
          </a:xfrm>
          <a:prstGeom prst="rect">
            <a:avLst/>
          </a:prstGeom>
          <a:noFill/>
        </p:spPr>
        <p:txBody>
          <a:bodyPr wrap="square" rtlCol="0">
            <a:spAutoFit/>
          </a:bodyPr>
          <a:lstStyle/>
          <a:p>
            <a:r>
              <a:rPr lang="en-IN" sz="4000" dirty="0">
                <a:latin typeface="Alice" panose="020B0604020202020204" charset="0"/>
                <a:ea typeface="Alice" panose="020B0604020202020204" charset="0"/>
              </a:rPr>
              <a:t>WORKFLOW OF MODULE</a:t>
            </a:r>
          </a:p>
        </p:txBody>
      </p:sp>
      <p:sp>
        <p:nvSpPr>
          <p:cNvPr id="3" name="Rectangle 2">
            <a:extLst>
              <a:ext uri="{FF2B5EF4-FFF2-40B4-BE49-F238E27FC236}">
                <a16:creationId xmlns:a16="http://schemas.microsoft.com/office/drawing/2014/main" id="{4BDA395F-BC1B-7034-0AE3-2D58D257393D}"/>
              </a:ext>
            </a:extLst>
          </p:cNvPr>
          <p:cNvSpPr/>
          <p:nvPr/>
        </p:nvSpPr>
        <p:spPr>
          <a:xfrm>
            <a:off x="12824749" y="7766613"/>
            <a:ext cx="1724628" cy="38196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2053001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8D6C08-4A67-22C3-C347-18E61A6FB2E5}"/>
              </a:ext>
            </a:extLst>
          </p:cNvPr>
          <p:cNvSpPr/>
          <p:nvPr/>
        </p:nvSpPr>
        <p:spPr>
          <a:xfrm>
            <a:off x="12685853" y="7789762"/>
            <a:ext cx="1840375" cy="312516"/>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sz="800" dirty="0"/>
          </a:p>
        </p:txBody>
      </p:sp>
      <p:pic>
        <p:nvPicPr>
          <p:cNvPr id="12" name="Picture 11">
            <a:extLst>
              <a:ext uri="{FF2B5EF4-FFF2-40B4-BE49-F238E27FC236}">
                <a16:creationId xmlns:a16="http://schemas.microsoft.com/office/drawing/2014/main" id="{B28CC99F-FDCF-B7AD-54A5-071B2F617B46}"/>
              </a:ext>
            </a:extLst>
          </p:cNvPr>
          <p:cNvPicPr>
            <a:picLocks noChangeAspect="1"/>
          </p:cNvPicPr>
          <p:nvPr/>
        </p:nvPicPr>
        <p:blipFill>
          <a:blip r:embed="rId3"/>
          <a:stretch>
            <a:fillRect/>
          </a:stretch>
        </p:blipFill>
        <p:spPr>
          <a:xfrm>
            <a:off x="0" y="0"/>
            <a:ext cx="14630400"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E6709BC1-ADD5-333D-EFBF-8C3F561B2475}"/>
              </a:ext>
            </a:extLst>
          </p:cNvPr>
          <p:cNvSpPr/>
          <p:nvPr/>
        </p:nvSpPr>
        <p:spPr>
          <a:xfrm>
            <a:off x="12887487" y="7739375"/>
            <a:ext cx="1678329" cy="362903"/>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pic>
        <p:nvPicPr>
          <p:cNvPr id="20" name="Picture 19">
            <a:extLst>
              <a:ext uri="{FF2B5EF4-FFF2-40B4-BE49-F238E27FC236}">
                <a16:creationId xmlns:a16="http://schemas.microsoft.com/office/drawing/2014/main" id="{4C2B4223-5EF5-7D2B-9220-5B3E12DCF77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93266" y="0"/>
            <a:ext cx="7199452" cy="822960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774388"/>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233E32"/>
                </a:solidFill>
                <a:latin typeface="Alice" pitchFamily="34" charset="0"/>
                <a:ea typeface="Alice" pitchFamily="34" charset="-122"/>
                <a:cs typeface="Alice" pitchFamily="34" charset="-120"/>
              </a:rPr>
              <a:t>Assessment Frequency: Proactive Monitoring</a:t>
            </a:r>
            <a:endParaRPr lang="en-US" sz="4450" dirty="0"/>
          </a:p>
        </p:txBody>
      </p:sp>
      <p:sp>
        <p:nvSpPr>
          <p:cNvPr id="4" name="Shape 1"/>
          <p:cNvSpPr/>
          <p:nvPr/>
        </p:nvSpPr>
        <p:spPr>
          <a:xfrm>
            <a:off x="6280190" y="3787259"/>
            <a:ext cx="510302" cy="510302"/>
          </a:xfrm>
          <a:prstGeom prst="roundRect">
            <a:avLst>
              <a:gd name="adj" fmla="val 6667"/>
            </a:avLst>
          </a:prstGeom>
          <a:solidFill>
            <a:srgbClr val="F0EDE6"/>
          </a:solidFill>
          <a:ln/>
        </p:spPr>
      </p:sp>
      <p:sp>
        <p:nvSpPr>
          <p:cNvPr id="5" name="Text 2"/>
          <p:cNvSpPr/>
          <p:nvPr/>
        </p:nvSpPr>
        <p:spPr>
          <a:xfrm>
            <a:off x="6462474" y="3872270"/>
            <a:ext cx="145613" cy="340281"/>
          </a:xfrm>
          <a:prstGeom prst="rect">
            <a:avLst/>
          </a:prstGeom>
          <a:noFill/>
          <a:ln/>
        </p:spPr>
        <p:txBody>
          <a:bodyPr wrap="none" lIns="0" tIns="0" rIns="0" bIns="0" rtlCol="0" anchor="t"/>
          <a:lstStyle/>
          <a:p>
            <a:pPr marL="0" indent="0" algn="ctr">
              <a:lnSpc>
                <a:spcPts val="2650"/>
              </a:lnSpc>
              <a:buNone/>
            </a:pPr>
            <a:r>
              <a:rPr lang="en-US" sz="2650" dirty="0">
                <a:solidFill>
                  <a:srgbClr val="2C2821"/>
                </a:solidFill>
                <a:latin typeface="Alice" pitchFamily="34" charset="0"/>
                <a:ea typeface="Alice" pitchFamily="34" charset="-122"/>
                <a:cs typeface="Alice" pitchFamily="34" charset="-120"/>
              </a:rPr>
              <a:t>1</a:t>
            </a:r>
            <a:endParaRPr lang="en-US" sz="2650" dirty="0"/>
          </a:p>
        </p:txBody>
      </p:sp>
      <p:sp>
        <p:nvSpPr>
          <p:cNvPr id="6" name="Text 3"/>
          <p:cNvSpPr/>
          <p:nvPr/>
        </p:nvSpPr>
        <p:spPr>
          <a:xfrm>
            <a:off x="7017306" y="3787259"/>
            <a:ext cx="2835235" cy="354330"/>
          </a:xfrm>
          <a:prstGeom prst="rect">
            <a:avLst/>
          </a:prstGeom>
          <a:noFill/>
          <a:ln/>
        </p:spPr>
        <p:txBody>
          <a:bodyPr wrap="none" lIns="0" tIns="0" rIns="0" bIns="0" rtlCol="0" anchor="t"/>
          <a:lstStyle/>
          <a:p>
            <a:pPr marL="0" indent="0">
              <a:lnSpc>
                <a:spcPts val="2750"/>
              </a:lnSpc>
              <a:buNone/>
            </a:pPr>
            <a:r>
              <a:rPr lang="en-US" sz="2200" dirty="0">
                <a:solidFill>
                  <a:srgbClr val="2C2821"/>
                </a:solidFill>
                <a:latin typeface="Alice" pitchFamily="34" charset="0"/>
                <a:ea typeface="Alice" pitchFamily="34" charset="-122"/>
                <a:cs typeface="Alice" pitchFamily="34" charset="-120"/>
              </a:rPr>
              <a:t>Regular Assessments</a:t>
            </a:r>
            <a:endParaRPr lang="en-US" sz="2200" dirty="0"/>
          </a:p>
        </p:txBody>
      </p:sp>
      <p:sp>
        <p:nvSpPr>
          <p:cNvPr id="7" name="Text 4"/>
          <p:cNvSpPr/>
          <p:nvPr/>
        </p:nvSpPr>
        <p:spPr>
          <a:xfrm>
            <a:off x="7017306" y="4277678"/>
            <a:ext cx="2927747" cy="2177415"/>
          </a:xfrm>
          <a:prstGeom prst="rect">
            <a:avLst/>
          </a:prstGeom>
          <a:noFill/>
          <a:ln/>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Assessments can only be taken once per age group. If the result is marginal or alarming, the parent is notified to retake the assessment in 6 months.</a:t>
            </a:r>
            <a:endParaRPr lang="en-US" sz="1750" dirty="0"/>
          </a:p>
        </p:txBody>
      </p:sp>
      <p:sp>
        <p:nvSpPr>
          <p:cNvPr id="8" name="Shape 5"/>
          <p:cNvSpPr/>
          <p:nvPr/>
        </p:nvSpPr>
        <p:spPr>
          <a:xfrm>
            <a:off x="10171867" y="3787259"/>
            <a:ext cx="510302" cy="510302"/>
          </a:xfrm>
          <a:prstGeom prst="roundRect">
            <a:avLst>
              <a:gd name="adj" fmla="val 6667"/>
            </a:avLst>
          </a:prstGeom>
          <a:solidFill>
            <a:srgbClr val="F0EDE6"/>
          </a:solidFill>
          <a:ln/>
        </p:spPr>
      </p:sp>
      <p:sp>
        <p:nvSpPr>
          <p:cNvPr id="9" name="Text 6"/>
          <p:cNvSpPr/>
          <p:nvPr/>
        </p:nvSpPr>
        <p:spPr>
          <a:xfrm>
            <a:off x="10343436" y="3872270"/>
            <a:ext cx="167045" cy="340281"/>
          </a:xfrm>
          <a:prstGeom prst="rect">
            <a:avLst/>
          </a:prstGeom>
          <a:noFill/>
          <a:ln/>
        </p:spPr>
        <p:txBody>
          <a:bodyPr wrap="none" lIns="0" tIns="0" rIns="0" bIns="0" rtlCol="0" anchor="t"/>
          <a:lstStyle/>
          <a:p>
            <a:pPr marL="0" indent="0" algn="ctr">
              <a:lnSpc>
                <a:spcPts val="2650"/>
              </a:lnSpc>
              <a:buNone/>
            </a:pPr>
            <a:r>
              <a:rPr lang="en-US" sz="2650" dirty="0">
                <a:solidFill>
                  <a:srgbClr val="2C2821"/>
                </a:solidFill>
                <a:latin typeface="Alice" pitchFamily="34" charset="0"/>
                <a:ea typeface="Alice" pitchFamily="34" charset="-122"/>
                <a:cs typeface="Alice" pitchFamily="34" charset="-120"/>
              </a:rPr>
              <a:t>2</a:t>
            </a:r>
            <a:endParaRPr lang="en-US" sz="2650" dirty="0"/>
          </a:p>
        </p:txBody>
      </p:sp>
      <p:sp>
        <p:nvSpPr>
          <p:cNvPr id="10" name="Text 7"/>
          <p:cNvSpPr/>
          <p:nvPr/>
        </p:nvSpPr>
        <p:spPr>
          <a:xfrm>
            <a:off x="10908983" y="3787259"/>
            <a:ext cx="2835235" cy="354330"/>
          </a:xfrm>
          <a:prstGeom prst="rect">
            <a:avLst/>
          </a:prstGeom>
          <a:noFill/>
          <a:ln/>
        </p:spPr>
        <p:txBody>
          <a:bodyPr wrap="none" lIns="0" tIns="0" rIns="0" bIns="0" rtlCol="0" anchor="t"/>
          <a:lstStyle/>
          <a:p>
            <a:pPr marL="0" indent="0">
              <a:lnSpc>
                <a:spcPts val="2750"/>
              </a:lnSpc>
              <a:buNone/>
            </a:pPr>
            <a:r>
              <a:rPr lang="en-US" sz="2200" dirty="0">
                <a:solidFill>
                  <a:srgbClr val="2C2821"/>
                </a:solidFill>
                <a:latin typeface="Alice" pitchFamily="34" charset="0"/>
                <a:ea typeface="Alice" pitchFamily="34" charset="-122"/>
                <a:cs typeface="Alice" pitchFamily="34" charset="-120"/>
              </a:rPr>
              <a:t>Alerts &amp; Guidance</a:t>
            </a:r>
            <a:endParaRPr lang="en-US" sz="2200" dirty="0"/>
          </a:p>
        </p:txBody>
      </p:sp>
      <p:sp>
        <p:nvSpPr>
          <p:cNvPr id="11" name="Text 8"/>
          <p:cNvSpPr/>
          <p:nvPr/>
        </p:nvSpPr>
        <p:spPr>
          <a:xfrm>
            <a:off x="10908983" y="4277678"/>
            <a:ext cx="2927747" cy="2177415"/>
          </a:xfrm>
          <a:prstGeom prst="rect">
            <a:avLst/>
          </a:prstGeom>
          <a:noFill/>
          <a:ln/>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For alarming results, parents are prompted to seek medical advice. The system provides clear recommendations based on the assessment outcomes.</a:t>
            </a:r>
            <a:endParaRPr lang="en-US" sz="1750" dirty="0"/>
          </a:p>
        </p:txBody>
      </p:sp>
      <p:sp>
        <p:nvSpPr>
          <p:cNvPr id="12" name="Rectangle 11">
            <a:extLst>
              <a:ext uri="{FF2B5EF4-FFF2-40B4-BE49-F238E27FC236}">
                <a16:creationId xmlns:a16="http://schemas.microsoft.com/office/drawing/2014/main" id="{76FC277D-6949-D64A-18C9-C44A865F7E36}"/>
              </a:ext>
            </a:extLst>
          </p:cNvPr>
          <p:cNvSpPr/>
          <p:nvPr/>
        </p:nvSpPr>
        <p:spPr>
          <a:xfrm>
            <a:off x="12887487" y="7739375"/>
            <a:ext cx="1678329" cy="362903"/>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686520"/>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233E32"/>
                </a:solidFill>
                <a:latin typeface="Alice" pitchFamily="34" charset="0"/>
                <a:ea typeface="Alice" pitchFamily="34" charset="-122"/>
                <a:cs typeface="Alice" pitchFamily="34" charset="-120"/>
              </a:rPr>
              <a:t>Notifications: Timely &amp; Personalized</a:t>
            </a:r>
            <a:endParaRPr lang="en-US" sz="4450" dirty="0"/>
          </a:p>
        </p:txBody>
      </p:sp>
      <p:pic>
        <p:nvPicPr>
          <p:cNvPr id="4" name="Image 1" descr="preencoded.png"/>
          <p:cNvPicPr>
            <a:picLocks noChangeAspect="1"/>
          </p:cNvPicPr>
          <p:nvPr/>
        </p:nvPicPr>
        <p:blipFill>
          <a:blip r:embed="rId4"/>
          <a:stretch>
            <a:fillRect/>
          </a:stretch>
        </p:blipFill>
        <p:spPr>
          <a:xfrm>
            <a:off x="6280190" y="3444240"/>
            <a:ext cx="566976" cy="566976"/>
          </a:xfrm>
          <a:prstGeom prst="rect">
            <a:avLst/>
          </a:prstGeom>
        </p:spPr>
      </p:pic>
      <p:sp>
        <p:nvSpPr>
          <p:cNvPr id="5" name="Text 1"/>
          <p:cNvSpPr/>
          <p:nvPr/>
        </p:nvSpPr>
        <p:spPr>
          <a:xfrm>
            <a:off x="6280190" y="4238030"/>
            <a:ext cx="2946202" cy="354330"/>
          </a:xfrm>
          <a:prstGeom prst="rect">
            <a:avLst/>
          </a:prstGeom>
          <a:noFill/>
          <a:ln/>
        </p:spPr>
        <p:txBody>
          <a:bodyPr wrap="none" lIns="0" tIns="0" rIns="0" bIns="0" rtlCol="0" anchor="t"/>
          <a:lstStyle/>
          <a:p>
            <a:pPr marL="0" indent="0" algn="l">
              <a:lnSpc>
                <a:spcPts val="2750"/>
              </a:lnSpc>
              <a:buNone/>
            </a:pPr>
            <a:r>
              <a:rPr lang="en-US" sz="2200" dirty="0">
                <a:solidFill>
                  <a:srgbClr val="2C2821"/>
                </a:solidFill>
                <a:latin typeface="Alice" pitchFamily="34" charset="0"/>
                <a:ea typeface="Alice" pitchFamily="34" charset="-122"/>
                <a:cs typeface="Alice" pitchFamily="34" charset="-120"/>
              </a:rPr>
              <a:t>Assessment Reminders</a:t>
            </a:r>
            <a:endParaRPr lang="en-US" sz="2200" dirty="0"/>
          </a:p>
        </p:txBody>
      </p:sp>
      <p:sp>
        <p:nvSpPr>
          <p:cNvPr id="6" name="Text 2"/>
          <p:cNvSpPr/>
          <p:nvPr/>
        </p:nvSpPr>
        <p:spPr>
          <a:xfrm>
            <a:off x="6280190" y="4728448"/>
            <a:ext cx="3608070" cy="1814513"/>
          </a:xfrm>
          <a:prstGeom prst="rect">
            <a:avLst/>
          </a:prstGeom>
          <a:noFill/>
          <a:ln/>
        </p:spPr>
        <p:txBody>
          <a:bodyPr wrap="square" lIns="0" tIns="0" rIns="0" bIns="0" rtlCol="0" anchor="t"/>
          <a:lstStyle/>
          <a:p>
            <a:pPr marL="0" indent="0" algn="l">
              <a:lnSpc>
                <a:spcPts val="2850"/>
              </a:lnSpc>
              <a:buNone/>
            </a:pPr>
            <a:r>
              <a:rPr lang="en-US" sz="1750" dirty="0">
                <a:solidFill>
                  <a:srgbClr val="2C2821"/>
                </a:solidFill>
                <a:latin typeface="Lora" pitchFamily="34" charset="0"/>
                <a:ea typeface="Lora" pitchFamily="34" charset="-122"/>
                <a:cs typeface="Lora" pitchFamily="34" charset="-120"/>
              </a:rPr>
              <a:t>The system notifies the parent when it is time to conduct the next assessment, ensuring consistent monitoring of the child's development.</a:t>
            </a:r>
            <a:endParaRPr lang="en-US" sz="1750" dirty="0"/>
          </a:p>
        </p:txBody>
      </p:sp>
      <p:pic>
        <p:nvPicPr>
          <p:cNvPr id="7" name="Image 2" descr="preencoded.png"/>
          <p:cNvPicPr>
            <a:picLocks noChangeAspect="1"/>
          </p:cNvPicPr>
          <p:nvPr/>
        </p:nvPicPr>
        <p:blipFill>
          <a:blip r:embed="rId5"/>
          <a:stretch>
            <a:fillRect/>
          </a:stretch>
        </p:blipFill>
        <p:spPr>
          <a:xfrm>
            <a:off x="10228421" y="3444240"/>
            <a:ext cx="566976" cy="566976"/>
          </a:xfrm>
          <a:prstGeom prst="rect">
            <a:avLst/>
          </a:prstGeom>
        </p:spPr>
      </p:pic>
      <p:sp>
        <p:nvSpPr>
          <p:cNvPr id="8" name="Text 3"/>
          <p:cNvSpPr/>
          <p:nvPr/>
        </p:nvSpPr>
        <p:spPr>
          <a:xfrm>
            <a:off x="10228421" y="423803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C2821"/>
                </a:solidFill>
                <a:latin typeface="Alice" pitchFamily="34" charset="0"/>
                <a:ea typeface="Alice" pitchFamily="34" charset="-122"/>
                <a:cs typeface="Alice" pitchFamily="34" charset="-120"/>
              </a:rPr>
              <a:t>Result Notifications</a:t>
            </a:r>
            <a:endParaRPr lang="en-US" sz="2200" dirty="0"/>
          </a:p>
        </p:txBody>
      </p:sp>
      <p:sp>
        <p:nvSpPr>
          <p:cNvPr id="9" name="Text 4"/>
          <p:cNvSpPr/>
          <p:nvPr/>
        </p:nvSpPr>
        <p:spPr>
          <a:xfrm>
            <a:off x="10228421" y="4728448"/>
            <a:ext cx="3608189" cy="1451610"/>
          </a:xfrm>
          <a:prstGeom prst="rect">
            <a:avLst/>
          </a:prstGeom>
          <a:noFill/>
          <a:ln/>
        </p:spPr>
        <p:txBody>
          <a:bodyPr wrap="square" lIns="0" tIns="0" rIns="0" bIns="0" rtlCol="0" anchor="t"/>
          <a:lstStyle/>
          <a:p>
            <a:pPr marL="0" indent="0" algn="l">
              <a:lnSpc>
                <a:spcPts val="2850"/>
              </a:lnSpc>
              <a:buNone/>
            </a:pPr>
            <a:r>
              <a:rPr lang="en-US" sz="1750" dirty="0">
                <a:solidFill>
                  <a:srgbClr val="2C2821"/>
                </a:solidFill>
                <a:latin typeface="Lora" pitchFamily="34" charset="0"/>
                <a:ea typeface="Lora" pitchFamily="34" charset="-122"/>
                <a:cs typeface="Lora" pitchFamily="34" charset="-120"/>
              </a:rPr>
              <a:t>Parents receive notifications for marginal scores, alarming scores, and recommendations for retesting or consulting specialists.</a:t>
            </a:r>
            <a:endParaRPr lang="en-US" sz="1750" dirty="0"/>
          </a:p>
        </p:txBody>
      </p:sp>
      <p:sp>
        <p:nvSpPr>
          <p:cNvPr id="10" name="Rectangle 9">
            <a:extLst>
              <a:ext uri="{FF2B5EF4-FFF2-40B4-BE49-F238E27FC236}">
                <a16:creationId xmlns:a16="http://schemas.microsoft.com/office/drawing/2014/main" id="{6691D932-E7B4-5CAA-4D0E-37FCC623B41A}"/>
              </a:ext>
            </a:extLst>
          </p:cNvPr>
          <p:cNvSpPr/>
          <p:nvPr/>
        </p:nvSpPr>
        <p:spPr>
          <a:xfrm>
            <a:off x="12887487" y="7739375"/>
            <a:ext cx="1678329" cy="362903"/>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BBF282-752E-DDA7-F987-0C25565682F4}"/>
              </a:ext>
            </a:extLst>
          </p:cNvPr>
          <p:cNvSpPr txBox="1"/>
          <p:nvPr/>
        </p:nvSpPr>
        <p:spPr>
          <a:xfrm>
            <a:off x="5706319" y="3148313"/>
            <a:ext cx="5856790" cy="769441"/>
          </a:xfrm>
          <a:prstGeom prst="rect">
            <a:avLst/>
          </a:prstGeom>
          <a:noFill/>
        </p:spPr>
        <p:txBody>
          <a:bodyPr wrap="square" rtlCol="0">
            <a:spAutoFit/>
          </a:bodyPr>
          <a:lstStyle/>
          <a:p>
            <a:r>
              <a:rPr lang="en-IN" sz="4400" dirty="0">
                <a:latin typeface="Alice" panose="020B0604020202020204" charset="0"/>
                <a:ea typeface="Alice" panose="020B0604020202020204" charset="0"/>
              </a:rPr>
              <a:t>DATABASE </a:t>
            </a:r>
          </a:p>
        </p:txBody>
      </p:sp>
      <p:sp>
        <p:nvSpPr>
          <p:cNvPr id="4" name="Rectangle 3">
            <a:extLst>
              <a:ext uri="{FF2B5EF4-FFF2-40B4-BE49-F238E27FC236}">
                <a16:creationId xmlns:a16="http://schemas.microsoft.com/office/drawing/2014/main" id="{DE8C6A77-667B-0F13-ED13-2D95DE8DEC9C}"/>
              </a:ext>
            </a:extLst>
          </p:cNvPr>
          <p:cNvSpPr/>
          <p:nvPr/>
        </p:nvSpPr>
        <p:spPr>
          <a:xfrm>
            <a:off x="12871048" y="7847635"/>
            <a:ext cx="1666755" cy="27779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1864218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TotalTime>
  <Words>672</Words>
  <Application>Microsoft Office PowerPoint</Application>
  <PresentationFormat>Custom</PresentationFormat>
  <Paragraphs>143</Paragraphs>
  <Slides>18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Lora Bold</vt:lpstr>
      <vt:lpstr>Times New Roman</vt:lpstr>
      <vt:lpstr>Arial</vt:lpstr>
      <vt:lpstr>Lora</vt:lpstr>
      <vt:lpstr>Alice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Priya Ammu Reji</cp:lastModifiedBy>
  <cp:revision>5</cp:revision>
  <dcterms:created xsi:type="dcterms:W3CDTF">2025-02-02T17:40:30Z</dcterms:created>
  <dcterms:modified xsi:type="dcterms:W3CDTF">2025-04-03T06:13:40Z</dcterms:modified>
</cp:coreProperties>
</file>